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1BE6CA-C8B2-4B88-815C-C64E1E5E72D3}" v="20" dt="2023-04-02T22:38:04.4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91" d="100"/>
          <a:sy n="91" d="100"/>
        </p:scale>
        <p:origin x="208" y="8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0F8CF-692C-4963-8B5E-D1C0928CF160}"/>
              </a:ext>
            </a:extLst>
          </p:cNvPr>
          <p:cNvSpPr>
            <a:spLocks noGrp="1"/>
          </p:cNvSpPr>
          <p:nvPr>
            <p:ph type="ctrTitle"/>
          </p:nvPr>
        </p:nvSpPr>
        <p:spPr>
          <a:xfrm>
            <a:off x="1429612" y="1013984"/>
            <a:ext cx="7714388" cy="3260635"/>
          </a:xfrm>
        </p:spPr>
        <p:txBody>
          <a:bodyPr anchor="b"/>
          <a:lstStyle>
            <a:lvl1pPr algn="l">
              <a:defRPr sz="2800"/>
            </a:lvl1pPr>
          </a:lstStyle>
          <a:p>
            <a:r>
              <a:rPr lang="en-US" dirty="0"/>
              <a:t>Click to edit Master title style</a:t>
            </a:r>
          </a:p>
        </p:txBody>
      </p:sp>
      <p:sp>
        <p:nvSpPr>
          <p:cNvPr id="3" name="Subtitle 2">
            <a:extLst>
              <a:ext uri="{FF2B5EF4-FFF2-40B4-BE49-F238E27FC236}">
                <a16:creationId xmlns:a16="http://schemas.microsoft.com/office/drawing/2014/main" id="{9F419655-1613-4CC0-BBE9-BD2CB2C3C766}"/>
              </a:ext>
            </a:extLst>
          </p:cNvPr>
          <p:cNvSpPr>
            <a:spLocks noGrp="1"/>
          </p:cNvSpPr>
          <p:nvPr>
            <p:ph type="subTitle" idx="1"/>
          </p:nvPr>
        </p:nvSpPr>
        <p:spPr>
          <a:xfrm>
            <a:off x="1429612" y="4848464"/>
            <a:ext cx="7714388" cy="1085849"/>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0267FFF-6BC4-4DF0-BC55-B2C3BFD8ED12}"/>
              </a:ext>
            </a:extLst>
          </p:cNvPr>
          <p:cNvSpPr>
            <a:spLocks noGrp="1"/>
          </p:cNvSpPr>
          <p:nvPr>
            <p:ph type="dt" sz="half" idx="10"/>
          </p:nvPr>
        </p:nvSpPr>
        <p:spPr/>
        <p:txBody>
          <a:bodyPr/>
          <a:lstStyle/>
          <a:p>
            <a:fld id="{3C2B07E4-CDF9-4C88-A2F3-04620E58224D}" type="datetimeFigureOut">
              <a:rPr lang="en-US" smtClean="0"/>
              <a:t>5/2/23</a:t>
            </a:fld>
            <a:endParaRPr lang="en-US"/>
          </a:p>
        </p:txBody>
      </p:sp>
      <p:sp>
        <p:nvSpPr>
          <p:cNvPr id="5" name="Footer Placeholder 4">
            <a:extLst>
              <a:ext uri="{FF2B5EF4-FFF2-40B4-BE49-F238E27FC236}">
                <a16:creationId xmlns:a16="http://schemas.microsoft.com/office/drawing/2014/main" id="{D6389830-A1B7-484B-832C-F64A558BD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A8F727-72C8-47A9-8E54-AD84590286F9}"/>
              </a:ext>
            </a:extLst>
          </p:cNvPr>
          <p:cNvSpPr>
            <a:spLocks noGrp="1"/>
          </p:cNvSpPr>
          <p:nvPr>
            <p:ph type="sldNum" sz="quarter" idx="12"/>
          </p:nvPr>
        </p:nvSpPr>
        <p:spPr/>
        <p:txBody>
          <a:bodyPr/>
          <a:lstStyle/>
          <a:p>
            <a:fld id="{EFE71E98-A417-4ECC-ACEB-C0490C20DB04}" type="slidenum">
              <a:rPr lang="en-US" smtClean="0"/>
              <a:t>‹#›</a:t>
            </a:fld>
            <a:endParaRPr lang="en-US"/>
          </a:p>
        </p:txBody>
      </p:sp>
      <p:cxnSp>
        <p:nvCxnSpPr>
          <p:cNvPr id="7" name="Straight Connector 6">
            <a:extLst>
              <a:ext uri="{FF2B5EF4-FFF2-40B4-BE49-F238E27FC236}">
                <a16:creationId xmlns:a16="http://schemas.microsoft.com/office/drawing/2014/main" id="{AEED5540-64E5-4258-ABA4-753F07B71B38}"/>
              </a:ext>
            </a:extLst>
          </p:cNvPr>
          <p:cNvCxnSpPr>
            <a:cxnSpLocks/>
          </p:cNvCxnSpPr>
          <p:nvPr/>
        </p:nvCxnSpPr>
        <p:spPr>
          <a:xfrm>
            <a:off x="1524000" y="457150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3212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8A5DE-E5C6-4DB9-AD28-8F1EAC6F5513}"/>
              </a:ext>
            </a:extLst>
          </p:cNvPr>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4363E08E-9B2D-4740-9AC6-D5E1CFB95FC6}"/>
              </a:ext>
            </a:extLst>
          </p:cNvPr>
          <p:cNvSpPr>
            <a:spLocks noGrp="1"/>
          </p:cNvSpPr>
          <p:nvPr>
            <p:ph type="body" orient="vert" idx="1"/>
          </p:nvPr>
        </p:nvSpPr>
        <p:spPr>
          <a:xfrm>
            <a:off x="1429566" y="2229957"/>
            <a:ext cx="9238434" cy="3866043"/>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E4E3736-E8AA-4F58-9D3A-27050B287F9D}"/>
              </a:ext>
            </a:extLst>
          </p:cNvPr>
          <p:cNvSpPr>
            <a:spLocks noGrp="1"/>
          </p:cNvSpPr>
          <p:nvPr>
            <p:ph type="dt" sz="half" idx="10"/>
          </p:nvPr>
        </p:nvSpPr>
        <p:spPr/>
        <p:txBody>
          <a:bodyPr/>
          <a:lstStyle/>
          <a:p>
            <a:fld id="{3C2B07E4-CDF9-4C88-A2F3-04620E58224D}" type="datetimeFigureOut">
              <a:rPr lang="en-US" smtClean="0"/>
              <a:t>5/2/23</a:t>
            </a:fld>
            <a:endParaRPr lang="en-US"/>
          </a:p>
        </p:txBody>
      </p:sp>
      <p:sp>
        <p:nvSpPr>
          <p:cNvPr id="5" name="Footer Placeholder 4">
            <a:extLst>
              <a:ext uri="{FF2B5EF4-FFF2-40B4-BE49-F238E27FC236}">
                <a16:creationId xmlns:a16="http://schemas.microsoft.com/office/drawing/2014/main" id="{1DE95E84-15BC-478B-9DAB-15025867B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E9D98F-E0A8-4254-A957-7F17811D017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975509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DE70F5-2276-4F91-9FC2-8DA4B528814A}"/>
              </a:ext>
            </a:extLst>
          </p:cNvPr>
          <p:cNvSpPr>
            <a:spLocks noGrp="1"/>
          </p:cNvSpPr>
          <p:nvPr>
            <p:ph type="title" orient="vert"/>
          </p:nvPr>
        </p:nvSpPr>
        <p:spPr>
          <a:xfrm>
            <a:off x="9144000" y="1467699"/>
            <a:ext cx="1758461" cy="4628301"/>
          </a:xfrm>
        </p:spPr>
        <p:txBody>
          <a:bodyPr vert="eaVert"/>
          <a:lstStyle>
            <a:lvl1pPr>
              <a:defRPr>
                <a:solidFill>
                  <a:schemeClr val="tx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D21856C5-C2FD-45E4-A631-AC06B5495BEA}"/>
              </a:ext>
            </a:extLst>
          </p:cNvPr>
          <p:cNvSpPr>
            <a:spLocks noGrp="1"/>
          </p:cNvSpPr>
          <p:nvPr>
            <p:ph type="body" orient="vert" idx="1"/>
          </p:nvPr>
        </p:nvSpPr>
        <p:spPr>
          <a:xfrm>
            <a:off x="1182312" y="1467699"/>
            <a:ext cx="7839379" cy="4628301"/>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EE336EA-B6DD-4115-9C67-79A24C866ED4}"/>
              </a:ext>
            </a:extLst>
          </p:cNvPr>
          <p:cNvSpPr>
            <a:spLocks noGrp="1"/>
          </p:cNvSpPr>
          <p:nvPr>
            <p:ph type="dt" sz="half" idx="10"/>
          </p:nvPr>
        </p:nvSpPr>
        <p:spPr/>
        <p:txBody>
          <a:bodyPr/>
          <a:lstStyle/>
          <a:p>
            <a:fld id="{3C2B07E4-CDF9-4C88-A2F3-04620E58224D}" type="datetimeFigureOut">
              <a:rPr lang="en-US" smtClean="0"/>
              <a:t>5/2/23</a:t>
            </a:fld>
            <a:endParaRPr lang="en-US"/>
          </a:p>
        </p:txBody>
      </p:sp>
      <p:sp>
        <p:nvSpPr>
          <p:cNvPr id="5" name="Footer Placeholder 4">
            <a:extLst>
              <a:ext uri="{FF2B5EF4-FFF2-40B4-BE49-F238E27FC236}">
                <a16:creationId xmlns:a16="http://schemas.microsoft.com/office/drawing/2014/main" id="{C2EA668B-1DAB-449C-9BA4-7B1572A22B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C6567E-119D-4C98-93FF-73A332803A13}"/>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631593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EF94C-BCB1-4F4C-AF70-DD2A5C4E3318}"/>
              </a:ext>
            </a:extLst>
          </p:cNvPr>
          <p:cNvSpPr>
            <a:spLocks noGrp="1"/>
          </p:cNvSpPr>
          <p:nvPr>
            <p:ph type="title"/>
          </p:nvPr>
        </p:nvSpPr>
        <p:spPr>
          <a:xfrm>
            <a:off x="1429566" y="1045445"/>
            <a:ext cx="9238434" cy="857559"/>
          </a:xfrm>
        </p:spPr>
        <p:txBody>
          <a:bodyPr anchor="b"/>
          <a:lstStyle>
            <a:lvl1pPr>
              <a:defRPr>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8A909B75-A057-44B5-872F-DF01BDC8EA07}"/>
              </a:ext>
            </a:extLst>
          </p:cNvPr>
          <p:cNvSpPr>
            <a:spLocks noGrp="1"/>
          </p:cNvSpPr>
          <p:nvPr>
            <p:ph idx="1"/>
          </p:nvPr>
        </p:nvSpPr>
        <p:spPr>
          <a:xfrm>
            <a:off x="1429566" y="2286000"/>
            <a:ext cx="9238434" cy="381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806260C-3219-4812-88F2-3162D37F293B}"/>
              </a:ext>
            </a:extLst>
          </p:cNvPr>
          <p:cNvSpPr>
            <a:spLocks noGrp="1"/>
          </p:cNvSpPr>
          <p:nvPr>
            <p:ph type="dt" sz="half" idx="10"/>
          </p:nvPr>
        </p:nvSpPr>
        <p:spPr/>
        <p:txBody>
          <a:bodyPr/>
          <a:lstStyle/>
          <a:p>
            <a:fld id="{3C2B07E4-CDF9-4C88-A2F3-04620E58224D}" type="datetimeFigureOut">
              <a:rPr lang="en-US" smtClean="0"/>
              <a:t>5/2/23</a:t>
            </a:fld>
            <a:endParaRPr lang="en-US"/>
          </a:p>
        </p:txBody>
      </p:sp>
      <p:sp>
        <p:nvSpPr>
          <p:cNvPr id="5" name="Footer Placeholder 4">
            <a:extLst>
              <a:ext uri="{FF2B5EF4-FFF2-40B4-BE49-F238E27FC236}">
                <a16:creationId xmlns:a16="http://schemas.microsoft.com/office/drawing/2014/main" id="{F2762B73-9C01-4BE3-A199-782BE6EBA6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761492-EB56-4454-9D2A-8BB94AACB899}"/>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4208450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980A128-A52A-402C-865B-1BF08D7F0458}"/>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900447-3778-4AB7-ACB3-7C2313FE9A47}"/>
              </a:ext>
            </a:extLst>
          </p:cNvPr>
          <p:cNvSpPr>
            <a:spLocks noGrp="1"/>
          </p:cNvSpPr>
          <p:nvPr>
            <p:ph type="title"/>
          </p:nvPr>
        </p:nvSpPr>
        <p:spPr>
          <a:xfrm>
            <a:off x="1421745" y="1287554"/>
            <a:ext cx="8284963" cy="3113064"/>
          </a:xfrm>
        </p:spPr>
        <p:txBody>
          <a:bodyPr anchor="t"/>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F9B910C9-BA3C-4D31-9C62-2C2408591FF2}"/>
              </a:ext>
            </a:extLst>
          </p:cNvPr>
          <p:cNvSpPr>
            <a:spLocks noGrp="1"/>
          </p:cNvSpPr>
          <p:nvPr>
            <p:ph type="body" idx="1"/>
          </p:nvPr>
        </p:nvSpPr>
        <p:spPr>
          <a:xfrm>
            <a:off x="1421744" y="4619707"/>
            <a:ext cx="7722256" cy="1476293"/>
          </a:xfrm>
        </p:spPr>
        <p:txBody>
          <a:bodyPr anchor="b">
            <a:normAutofit/>
          </a:bodyPr>
          <a:lstStyle>
            <a:lvl1pPr marL="0" indent="0">
              <a:buNone/>
              <a:defRPr sz="1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8742E8A-6B69-406B-A3DF-0A1B76832E0A}"/>
              </a:ext>
            </a:extLst>
          </p:cNvPr>
          <p:cNvSpPr>
            <a:spLocks noGrp="1"/>
          </p:cNvSpPr>
          <p:nvPr>
            <p:ph type="dt" sz="half" idx="10"/>
          </p:nvPr>
        </p:nvSpPr>
        <p:spPr/>
        <p:txBody>
          <a:bodyPr/>
          <a:lstStyle/>
          <a:p>
            <a:fld id="{3C2B07E4-CDF9-4C88-A2F3-04620E58224D}" type="datetimeFigureOut">
              <a:rPr lang="en-US" smtClean="0"/>
              <a:t>5/2/23</a:t>
            </a:fld>
            <a:endParaRPr lang="en-US"/>
          </a:p>
        </p:txBody>
      </p:sp>
      <p:sp>
        <p:nvSpPr>
          <p:cNvPr id="5" name="Footer Placeholder 4">
            <a:extLst>
              <a:ext uri="{FF2B5EF4-FFF2-40B4-BE49-F238E27FC236}">
                <a16:creationId xmlns:a16="http://schemas.microsoft.com/office/drawing/2014/main" id="{64D665CF-4461-4BB8-8F3A-ED1CB1084C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898B27-5EF3-49F4-B3CE-F3CF419AE06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2757809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3F3BA-5AD5-4F15-97B2-E4652D1D4E15}"/>
              </a:ext>
            </a:extLst>
          </p:cNvPr>
          <p:cNvSpPr>
            <a:spLocks noGrp="1"/>
          </p:cNvSpPr>
          <p:nvPr>
            <p:ph type="title"/>
          </p:nvPr>
        </p:nvSpPr>
        <p:spPr>
          <a:xfrm>
            <a:off x="1429566" y="1013411"/>
            <a:ext cx="9238434" cy="889592"/>
          </a:xfrm>
        </p:spPr>
        <p:txBody>
          <a:bodyPr/>
          <a:lstStyle>
            <a:lvl1pPr>
              <a:defRPr>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EA997B8-1FD3-40E6-A486-256EB41DB70A}"/>
              </a:ext>
            </a:extLst>
          </p:cNvPr>
          <p:cNvSpPr>
            <a:spLocks noGrp="1"/>
          </p:cNvSpPr>
          <p:nvPr>
            <p:ph sz="half" idx="1"/>
          </p:nvPr>
        </p:nvSpPr>
        <p:spPr>
          <a:xfrm>
            <a:off x="1429566" y="2135565"/>
            <a:ext cx="4495800" cy="39604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4183F4D8-AA9A-4AF7-86EA-E4D797B98CE9}"/>
              </a:ext>
            </a:extLst>
          </p:cNvPr>
          <p:cNvSpPr>
            <a:spLocks noGrp="1"/>
          </p:cNvSpPr>
          <p:nvPr>
            <p:ph sz="half" idx="2"/>
          </p:nvPr>
        </p:nvSpPr>
        <p:spPr>
          <a:xfrm>
            <a:off x="6172200" y="2135565"/>
            <a:ext cx="4495800" cy="39604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A08823E-BC08-4810-9BFF-35D2EA2AE729}"/>
              </a:ext>
            </a:extLst>
          </p:cNvPr>
          <p:cNvSpPr>
            <a:spLocks noGrp="1"/>
          </p:cNvSpPr>
          <p:nvPr>
            <p:ph type="dt" sz="half" idx="10"/>
          </p:nvPr>
        </p:nvSpPr>
        <p:spPr/>
        <p:txBody>
          <a:bodyPr/>
          <a:lstStyle/>
          <a:p>
            <a:fld id="{3C2B07E4-CDF9-4C88-A2F3-04620E58224D}" type="datetimeFigureOut">
              <a:rPr lang="en-US" smtClean="0"/>
              <a:t>5/2/23</a:t>
            </a:fld>
            <a:endParaRPr lang="en-US"/>
          </a:p>
        </p:txBody>
      </p:sp>
      <p:sp>
        <p:nvSpPr>
          <p:cNvPr id="6" name="Footer Placeholder 5">
            <a:extLst>
              <a:ext uri="{FF2B5EF4-FFF2-40B4-BE49-F238E27FC236}">
                <a16:creationId xmlns:a16="http://schemas.microsoft.com/office/drawing/2014/main" id="{2FDD2BFB-BB2C-4C4A-A6E1-DD223C2BE0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D369B2-12F8-4583-8A7F-523C9A3EF09B}"/>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1024539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C717F-84B9-44BA-8DD6-680394AB193E}"/>
              </a:ext>
            </a:extLst>
          </p:cNvPr>
          <p:cNvSpPr>
            <a:spLocks noGrp="1"/>
          </p:cNvSpPr>
          <p:nvPr>
            <p:ph type="title"/>
          </p:nvPr>
        </p:nvSpPr>
        <p:spPr>
          <a:xfrm>
            <a:off x="1429566" y="1079150"/>
            <a:ext cx="9238434" cy="823912"/>
          </a:xfrm>
        </p:spPr>
        <p:txBody>
          <a:bodyPr/>
          <a:lstStyle>
            <a:lvl1pPr>
              <a:defRPr>
                <a:solidFill>
                  <a:schemeClr val="tx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2A1217D6-7448-4625-964F-5D82F65F11F7}"/>
              </a:ext>
            </a:extLst>
          </p:cNvPr>
          <p:cNvSpPr>
            <a:spLocks noGrp="1"/>
          </p:cNvSpPr>
          <p:nvPr>
            <p:ph type="body" idx="1"/>
          </p:nvPr>
        </p:nvSpPr>
        <p:spPr>
          <a:xfrm>
            <a:off x="1429567" y="2013217"/>
            <a:ext cx="4495799" cy="704232"/>
          </a:xfrm>
        </p:spPr>
        <p:txBody>
          <a:bodyPr anchor="b">
            <a:normAutofit/>
          </a:bodyPr>
          <a:lstStyle>
            <a:lvl1pPr marL="0" indent="0">
              <a:lnSpc>
                <a:spcPct val="100000"/>
              </a:lnSpc>
              <a:buNone/>
              <a:defRPr sz="1800" b="0" cap="all" spc="3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53A534C-0B54-4327-99C0-4F0019FD21F6}"/>
              </a:ext>
            </a:extLst>
          </p:cNvPr>
          <p:cNvSpPr>
            <a:spLocks noGrp="1"/>
          </p:cNvSpPr>
          <p:nvPr>
            <p:ph sz="half" idx="2"/>
          </p:nvPr>
        </p:nvSpPr>
        <p:spPr>
          <a:xfrm>
            <a:off x="1429567" y="3048000"/>
            <a:ext cx="4495800" cy="304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389D4A63-0795-4B74-8C11-5FE7944118C7}"/>
              </a:ext>
            </a:extLst>
          </p:cNvPr>
          <p:cNvSpPr>
            <a:spLocks noGrp="1"/>
          </p:cNvSpPr>
          <p:nvPr>
            <p:ph type="body" sz="quarter" idx="3"/>
          </p:nvPr>
        </p:nvSpPr>
        <p:spPr>
          <a:xfrm>
            <a:off x="6172200" y="2013215"/>
            <a:ext cx="4495800" cy="704233"/>
          </a:xfrm>
        </p:spPr>
        <p:txBody>
          <a:bodyPr anchor="b">
            <a:normAutofit/>
          </a:bodyPr>
          <a:lstStyle>
            <a:lvl1pPr marL="0" indent="0">
              <a:lnSpc>
                <a:spcPct val="100000"/>
              </a:lnSpc>
              <a:buNone/>
              <a:defRPr sz="1800" b="0" cap="all" spc="3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823D16F3-F747-441B-9854-27225954DEC4}"/>
              </a:ext>
            </a:extLst>
          </p:cNvPr>
          <p:cNvSpPr>
            <a:spLocks noGrp="1"/>
          </p:cNvSpPr>
          <p:nvPr>
            <p:ph sz="quarter" idx="4"/>
          </p:nvPr>
        </p:nvSpPr>
        <p:spPr>
          <a:xfrm>
            <a:off x="6172200" y="3048000"/>
            <a:ext cx="4495800" cy="304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0E8168E2-6B97-486E-B0E4-4E7F5CDBB5B1}"/>
              </a:ext>
            </a:extLst>
          </p:cNvPr>
          <p:cNvSpPr>
            <a:spLocks noGrp="1"/>
          </p:cNvSpPr>
          <p:nvPr>
            <p:ph type="dt" sz="half" idx="10"/>
          </p:nvPr>
        </p:nvSpPr>
        <p:spPr/>
        <p:txBody>
          <a:bodyPr/>
          <a:lstStyle/>
          <a:p>
            <a:fld id="{3C2B07E4-CDF9-4C88-A2F3-04620E58224D}" type="datetimeFigureOut">
              <a:rPr lang="en-US" smtClean="0"/>
              <a:t>5/2/23</a:t>
            </a:fld>
            <a:endParaRPr lang="en-US"/>
          </a:p>
        </p:txBody>
      </p:sp>
      <p:sp>
        <p:nvSpPr>
          <p:cNvPr id="8" name="Footer Placeholder 7">
            <a:extLst>
              <a:ext uri="{FF2B5EF4-FFF2-40B4-BE49-F238E27FC236}">
                <a16:creationId xmlns:a16="http://schemas.microsoft.com/office/drawing/2014/main" id="{D05D3E2B-2F4E-4347-A8E9-27EB7D0359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C1FC4F5-6876-414E-9E30-84706A3F528C}"/>
              </a:ext>
            </a:extLst>
          </p:cNvPr>
          <p:cNvSpPr>
            <a:spLocks noGrp="1"/>
          </p:cNvSpPr>
          <p:nvPr>
            <p:ph type="sldNum" sz="quarter" idx="12"/>
          </p:nvPr>
        </p:nvSpPr>
        <p:spPr/>
        <p:txBody>
          <a:bodyPr/>
          <a:lstStyle/>
          <a:p>
            <a:fld id="{EFE71E98-A417-4ECC-ACEB-C0490C20DB04}" type="slidenum">
              <a:rPr lang="en-US" smtClean="0"/>
              <a:t>‹#›</a:t>
            </a:fld>
            <a:endParaRPr lang="en-US"/>
          </a:p>
        </p:txBody>
      </p:sp>
      <p:cxnSp>
        <p:nvCxnSpPr>
          <p:cNvPr id="11" name="Straight Connector 10">
            <a:extLst>
              <a:ext uri="{FF2B5EF4-FFF2-40B4-BE49-F238E27FC236}">
                <a16:creationId xmlns:a16="http://schemas.microsoft.com/office/drawing/2014/main" id="{A70D2F04-5474-46B9-B838-858CDF4AB2D2}"/>
              </a:ext>
            </a:extLst>
          </p:cNvPr>
          <p:cNvCxnSpPr>
            <a:cxnSpLocks/>
          </p:cNvCxnSpPr>
          <p:nvPr/>
        </p:nvCxnSpPr>
        <p:spPr>
          <a:xfrm>
            <a:off x="6270727" y="2876662"/>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CADEE893-BE45-47F3-BCF0-02424B3503CC}"/>
              </a:ext>
            </a:extLst>
          </p:cNvPr>
          <p:cNvSpPr/>
          <p:nvPr/>
        </p:nvSpPr>
        <p:spPr>
          <a:xfrm>
            <a:off x="-1171838" y="4592406"/>
            <a:ext cx="808262" cy="3897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3FB5178A-4501-4B56-8BF1-D083D7B021CE}"/>
              </a:ext>
            </a:extLst>
          </p:cNvPr>
          <p:cNvCxnSpPr>
            <a:cxnSpLocks/>
          </p:cNvCxnSpPr>
          <p:nvPr/>
        </p:nvCxnSpPr>
        <p:spPr>
          <a:xfrm>
            <a:off x="1524000" y="2876662"/>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0235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2109C6-041C-42BA-B507-8EA298046EDD}"/>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7BF877-20DD-40F4-AEA8-E1B6D5350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7DC874-15B5-4338-B7D1-8E393AB4C16E}"/>
              </a:ext>
            </a:extLst>
          </p:cNvPr>
          <p:cNvSpPr>
            <a:spLocks noGrp="1"/>
          </p:cNvSpPr>
          <p:nvPr>
            <p:ph type="dt" sz="half" idx="10"/>
          </p:nvPr>
        </p:nvSpPr>
        <p:spPr/>
        <p:txBody>
          <a:bodyPr/>
          <a:lstStyle/>
          <a:p>
            <a:fld id="{3C2B07E4-CDF9-4C88-A2F3-04620E58224D}" type="datetimeFigureOut">
              <a:rPr lang="en-US" smtClean="0"/>
              <a:t>5/2/23</a:t>
            </a:fld>
            <a:endParaRPr lang="en-US"/>
          </a:p>
        </p:txBody>
      </p:sp>
      <p:sp>
        <p:nvSpPr>
          <p:cNvPr id="4" name="Footer Placeholder 3">
            <a:extLst>
              <a:ext uri="{FF2B5EF4-FFF2-40B4-BE49-F238E27FC236}">
                <a16:creationId xmlns:a16="http://schemas.microsoft.com/office/drawing/2014/main" id="{7E66BAE3-24C5-483F-9141-D860A265E7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59AEEB4-66F8-4008-B616-804FB9D91CF9}"/>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422792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46C975-8FFB-4A4B-9213-774EE3901DE9}"/>
              </a:ext>
            </a:extLst>
          </p:cNvPr>
          <p:cNvSpPr>
            <a:spLocks noGrp="1"/>
          </p:cNvSpPr>
          <p:nvPr>
            <p:ph type="dt" sz="half" idx="10"/>
          </p:nvPr>
        </p:nvSpPr>
        <p:spPr/>
        <p:txBody>
          <a:bodyPr/>
          <a:lstStyle/>
          <a:p>
            <a:fld id="{3C2B07E4-CDF9-4C88-A2F3-04620E58224D}" type="datetimeFigureOut">
              <a:rPr lang="en-US" smtClean="0"/>
              <a:t>5/2/23</a:t>
            </a:fld>
            <a:endParaRPr lang="en-US"/>
          </a:p>
        </p:txBody>
      </p:sp>
      <p:sp>
        <p:nvSpPr>
          <p:cNvPr id="3" name="Footer Placeholder 2">
            <a:extLst>
              <a:ext uri="{FF2B5EF4-FFF2-40B4-BE49-F238E27FC236}">
                <a16:creationId xmlns:a16="http://schemas.microsoft.com/office/drawing/2014/main" id="{4FBA744F-475D-4105-8E4A-0258155495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3FA64C-7966-4D6F-88D7-4B89F2A1DF2C}"/>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910147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4ED5F-AB94-4DCF-8971-B8B2B55AF653}"/>
              </a:ext>
            </a:extLst>
          </p:cNvPr>
          <p:cNvSpPr>
            <a:spLocks noGrp="1"/>
          </p:cNvSpPr>
          <p:nvPr>
            <p:ph type="title"/>
          </p:nvPr>
        </p:nvSpPr>
        <p:spPr>
          <a:xfrm>
            <a:off x="1443740" y="1558944"/>
            <a:ext cx="3279689" cy="1864196"/>
          </a:xfrm>
        </p:spPr>
        <p:txBody>
          <a:bodyPr anchor="b"/>
          <a:lstStyle>
            <a:lvl1pPr algn="r">
              <a:defRPr sz="2800">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141EE4CB-68CF-4BF3-A891-8277AFD13D88}"/>
              </a:ext>
            </a:extLst>
          </p:cNvPr>
          <p:cNvSpPr>
            <a:spLocks noGrp="1"/>
          </p:cNvSpPr>
          <p:nvPr>
            <p:ph idx="1"/>
          </p:nvPr>
        </p:nvSpPr>
        <p:spPr>
          <a:xfrm>
            <a:off x="5334000" y="762000"/>
            <a:ext cx="5333999" cy="5334000"/>
          </a:xfrm>
        </p:spPr>
        <p:txBody>
          <a:bodyPr anchor="ctr">
            <a:normAutofit/>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95292E72-B66D-40EE-B182-5585382A6DC9}"/>
              </a:ext>
            </a:extLst>
          </p:cNvPr>
          <p:cNvSpPr>
            <a:spLocks noGrp="1"/>
          </p:cNvSpPr>
          <p:nvPr>
            <p:ph type="body" sz="half" idx="2"/>
          </p:nvPr>
        </p:nvSpPr>
        <p:spPr>
          <a:xfrm>
            <a:off x="1443741" y="3649682"/>
            <a:ext cx="3233096" cy="1933605"/>
          </a:xfrm>
        </p:spPr>
        <p:txBody>
          <a:bodyPr/>
          <a:lstStyle>
            <a:lvl1pPr marL="0" indent="0" algn="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D73B694-B050-45F3-AE6F-A86A129F1C64}"/>
              </a:ext>
            </a:extLst>
          </p:cNvPr>
          <p:cNvSpPr>
            <a:spLocks noGrp="1"/>
          </p:cNvSpPr>
          <p:nvPr>
            <p:ph type="dt" sz="half" idx="10"/>
          </p:nvPr>
        </p:nvSpPr>
        <p:spPr/>
        <p:txBody>
          <a:bodyPr/>
          <a:lstStyle/>
          <a:p>
            <a:fld id="{3C2B07E4-CDF9-4C88-A2F3-04620E58224D}" type="datetimeFigureOut">
              <a:rPr lang="en-US" smtClean="0"/>
              <a:t>5/2/23</a:t>
            </a:fld>
            <a:endParaRPr lang="en-US"/>
          </a:p>
        </p:txBody>
      </p:sp>
      <p:sp>
        <p:nvSpPr>
          <p:cNvPr id="6" name="Footer Placeholder 5">
            <a:extLst>
              <a:ext uri="{FF2B5EF4-FFF2-40B4-BE49-F238E27FC236}">
                <a16:creationId xmlns:a16="http://schemas.microsoft.com/office/drawing/2014/main" id="{7E8AE423-9CA5-46B3-96B1-7586AD0208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4B973D-F1F7-47BC-996D-6100B7C89520}"/>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2513067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E9949-4A1F-4DA9-9B75-A6180F954B8D}"/>
              </a:ext>
            </a:extLst>
          </p:cNvPr>
          <p:cNvSpPr>
            <a:spLocks noGrp="1"/>
          </p:cNvSpPr>
          <p:nvPr>
            <p:ph type="title"/>
          </p:nvPr>
        </p:nvSpPr>
        <p:spPr>
          <a:xfrm>
            <a:off x="1433543" y="1383126"/>
            <a:ext cx="3289886" cy="2045874"/>
          </a:xfrm>
        </p:spPr>
        <p:txBody>
          <a:bodyPr anchor="b"/>
          <a:lstStyle>
            <a:lvl1pPr algn="r">
              <a:defRPr sz="2800">
                <a:solidFill>
                  <a:schemeClr val="tx1"/>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79A8D794-C670-4569-93D9-0FF8B35AA7AE}"/>
              </a:ext>
            </a:extLst>
          </p:cNvPr>
          <p:cNvSpPr>
            <a:spLocks noGrp="1"/>
          </p:cNvSpPr>
          <p:nvPr>
            <p:ph type="pic" idx="1"/>
          </p:nvPr>
        </p:nvSpPr>
        <p:spPr>
          <a:xfrm>
            <a:off x="5334001" y="762000"/>
            <a:ext cx="5333999" cy="5334000"/>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92486F6-AE67-4B34-B8E2-0B7576DC2E3A}"/>
              </a:ext>
            </a:extLst>
          </p:cNvPr>
          <p:cNvSpPr>
            <a:spLocks noGrp="1"/>
          </p:cNvSpPr>
          <p:nvPr>
            <p:ph type="body" sz="half" idx="2"/>
          </p:nvPr>
        </p:nvSpPr>
        <p:spPr>
          <a:xfrm>
            <a:off x="1433544" y="3649682"/>
            <a:ext cx="3243292" cy="1684317"/>
          </a:xfrm>
        </p:spPr>
        <p:txBody>
          <a:bodyPr/>
          <a:lstStyle>
            <a:lvl1pPr marL="0" indent="0" algn="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198B11C-BB63-49A6-B488-29D4FBF8E107}"/>
              </a:ext>
            </a:extLst>
          </p:cNvPr>
          <p:cNvSpPr>
            <a:spLocks noGrp="1"/>
          </p:cNvSpPr>
          <p:nvPr>
            <p:ph type="dt" sz="half" idx="10"/>
          </p:nvPr>
        </p:nvSpPr>
        <p:spPr/>
        <p:txBody>
          <a:bodyPr/>
          <a:lstStyle/>
          <a:p>
            <a:fld id="{3C2B07E4-CDF9-4C88-A2F3-04620E58224D}" type="datetimeFigureOut">
              <a:rPr lang="en-US" smtClean="0"/>
              <a:t>5/2/23</a:t>
            </a:fld>
            <a:endParaRPr lang="en-US"/>
          </a:p>
        </p:txBody>
      </p:sp>
      <p:sp>
        <p:nvSpPr>
          <p:cNvPr id="6" name="Footer Placeholder 5">
            <a:extLst>
              <a:ext uri="{FF2B5EF4-FFF2-40B4-BE49-F238E27FC236}">
                <a16:creationId xmlns:a16="http://schemas.microsoft.com/office/drawing/2014/main" id="{324B9166-6D36-4F0A-9ADD-33D49A0C3A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B22B8F-7760-41B3-9053-DD90255B9EE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978356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84152A-7FE0-4708-B7C1-DBEC8F133766}"/>
              </a:ext>
            </a:extLst>
          </p:cNvPr>
          <p:cNvSpPr>
            <a:spLocks noGrp="1"/>
          </p:cNvSpPr>
          <p:nvPr>
            <p:ph type="title"/>
          </p:nvPr>
        </p:nvSpPr>
        <p:spPr>
          <a:xfrm>
            <a:off x="1429566" y="1041621"/>
            <a:ext cx="9238434" cy="861383"/>
          </a:xfrm>
          <a:prstGeom prst="rect">
            <a:avLst/>
          </a:prstGeom>
        </p:spPr>
        <p:txBody>
          <a:bodyPr vert="horz" lIns="91440" tIns="45720" rIns="91440" bIns="45720" rtlCol="0" anchor="b">
            <a:noAutofit/>
          </a:bodyPr>
          <a:lstStyle/>
          <a:p>
            <a:r>
              <a:rPr lang="en-US" dirty="0"/>
              <a:t>Click to edit Master title style</a:t>
            </a:r>
          </a:p>
        </p:txBody>
      </p:sp>
      <p:sp>
        <p:nvSpPr>
          <p:cNvPr id="3" name="Text Placeholder 2">
            <a:extLst>
              <a:ext uri="{FF2B5EF4-FFF2-40B4-BE49-F238E27FC236}">
                <a16:creationId xmlns:a16="http://schemas.microsoft.com/office/drawing/2014/main" id="{B911AB53-BAF9-439D-9451-47193CF2FF8E}"/>
              </a:ext>
            </a:extLst>
          </p:cNvPr>
          <p:cNvSpPr>
            <a:spLocks noGrp="1"/>
          </p:cNvSpPr>
          <p:nvPr>
            <p:ph type="body" idx="1"/>
          </p:nvPr>
        </p:nvSpPr>
        <p:spPr>
          <a:xfrm>
            <a:off x="1429566" y="2285999"/>
            <a:ext cx="9238434" cy="38100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FB96D9F-562A-496F-A530-A561994DC5EF}"/>
              </a:ext>
            </a:extLst>
          </p:cNvPr>
          <p:cNvSpPr>
            <a:spLocks noGrp="1"/>
          </p:cNvSpPr>
          <p:nvPr>
            <p:ph type="dt" sz="half" idx="2"/>
          </p:nvPr>
        </p:nvSpPr>
        <p:spPr>
          <a:xfrm rot="5400000">
            <a:off x="10471087" y="4891318"/>
            <a:ext cx="2673295" cy="365125"/>
          </a:xfrm>
          <a:prstGeom prst="rect">
            <a:avLst/>
          </a:prstGeom>
        </p:spPr>
        <p:txBody>
          <a:bodyPr vert="horz" lIns="91440" tIns="45720" rIns="91440" bIns="45720" rtlCol="0" anchor="ctr"/>
          <a:lstStyle>
            <a:lvl1pPr algn="l">
              <a:defRPr sz="700" b="1" cap="all" spc="300" baseline="0">
                <a:solidFill>
                  <a:schemeClr val="tx1"/>
                </a:solidFill>
              </a:defRPr>
            </a:lvl1pPr>
          </a:lstStyle>
          <a:p>
            <a:fld id="{3C2B07E4-CDF9-4C88-A2F3-04620E58224D}" type="datetimeFigureOut">
              <a:rPr lang="en-US" smtClean="0"/>
              <a:pPr/>
              <a:t>5/2/23</a:t>
            </a:fld>
            <a:endParaRPr lang="en-US" dirty="0"/>
          </a:p>
        </p:txBody>
      </p:sp>
      <p:sp>
        <p:nvSpPr>
          <p:cNvPr id="5" name="Footer Placeholder 4">
            <a:extLst>
              <a:ext uri="{FF2B5EF4-FFF2-40B4-BE49-F238E27FC236}">
                <a16:creationId xmlns:a16="http://schemas.microsoft.com/office/drawing/2014/main" id="{CC3060FE-AAC3-4FAE-9EB4-BCAE72D95670}"/>
              </a:ext>
            </a:extLst>
          </p:cNvPr>
          <p:cNvSpPr>
            <a:spLocks noGrp="1"/>
          </p:cNvSpPr>
          <p:nvPr>
            <p:ph type="ftr" sz="quarter" idx="3"/>
          </p:nvPr>
        </p:nvSpPr>
        <p:spPr>
          <a:xfrm rot="5400000">
            <a:off x="10473021" y="1609893"/>
            <a:ext cx="2669427" cy="365125"/>
          </a:xfrm>
          <a:prstGeom prst="rect">
            <a:avLst/>
          </a:prstGeom>
        </p:spPr>
        <p:txBody>
          <a:bodyPr vert="horz" lIns="91440" tIns="45720" rIns="91440" bIns="45720" rtlCol="0" anchor="ctr"/>
          <a:lstStyle>
            <a:lvl1pPr algn="r">
              <a:defRPr sz="7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4777EDB2-8F31-42FA-B253-62D241466385}"/>
              </a:ext>
            </a:extLst>
          </p:cNvPr>
          <p:cNvSpPr>
            <a:spLocks noGrp="1"/>
          </p:cNvSpPr>
          <p:nvPr>
            <p:ph type="sldNum" sz="quarter" idx="4"/>
          </p:nvPr>
        </p:nvSpPr>
        <p:spPr>
          <a:xfrm>
            <a:off x="11492908" y="3219853"/>
            <a:ext cx="629653" cy="429830"/>
          </a:xfrm>
          <a:prstGeom prst="rect">
            <a:avLst/>
          </a:prstGeom>
        </p:spPr>
        <p:txBody>
          <a:bodyPr vert="horz" lIns="91440" tIns="45720" rIns="91440" bIns="45720" rtlCol="0" anchor="ctr"/>
          <a:lstStyle>
            <a:lvl1pPr algn="ctr">
              <a:defRPr sz="1600" b="1">
                <a:solidFill>
                  <a:schemeClr val="tx1">
                    <a:tint val="75000"/>
                  </a:schemeClr>
                </a:solidFill>
                <a:latin typeface="+mj-lt"/>
              </a:defRPr>
            </a:lvl1pPr>
          </a:lstStyle>
          <a:p>
            <a:fld id="{EFE71E98-A417-4ECC-ACEB-C0490C20DB04}" type="slidenum">
              <a:rPr lang="en-US" smtClean="0"/>
              <a:pPr/>
              <a:t>‹#›</a:t>
            </a:fld>
            <a:endParaRPr lang="en-US"/>
          </a:p>
        </p:txBody>
      </p:sp>
    </p:spTree>
    <p:extLst>
      <p:ext uri="{BB962C8B-B14F-4D97-AF65-F5344CB8AC3E}">
        <p14:creationId xmlns:p14="http://schemas.microsoft.com/office/powerpoint/2010/main" val="2483124382"/>
      </p:ext>
    </p:extLst>
  </p:cSld>
  <p:clrMap bg1="dk1" tx1="lt1" bg2="dk2" tx2="lt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20000"/>
        </a:lnSpc>
        <a:spcBef>
          <a:spcPct val="0"/>
        </a:spcBef>
        <a:buNone/>
        <a:defRPr sz="2800" b="1" kern="1200" cap="all" spc="600" baseline="0">
          <a:solidFill>
            <a:schemeClr val="tx1"/>
          </a:solidFill>
          <a:latin typeface="+mj-lt"/>
          <a:ea typeface="+mj-ea"/>
          <a:cs typeface="+mj-cs"/>
        </a:defRPr>
      </a:lvl1pPr>
    </p:titleStyle>
    <p:bodyStyle>
      <a:lvl1pPr marL="274320" indent="-274320" algn="l" defTabSz="914400" rtl="0" eaLnBrk="1" latinLnBrk="0" hangingPunct="1">
        <a:lnSpc>
          <a:spcPct val="130000"/>
        </a:lnSpc>
        <a:spcBef>
          <a:spcPts val="1000"/>
        </a:spcBef>
        <a:buSzPct val="85000"/>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30000"/>
        </a:lnSpc>
        <a:spcBef>
          <a:spcPts val="500"/>
        </a:spcBef>
        <a:buSzPct val="85000"/>
        <a:buFontTx/>
        <a:buNone/>
        <a:defRPr sz="1600" b="1" kern="1200">
          <a:solidFill>
            <a:schemeClr val="tx1"/>
          </a:solidFill>
          <a:latin typeface="+mn-lt"/>
          <a:ea typeface="+mn-ea"/>
          <a:cs typeface="+mn-cs"/>
        </a:defRPr>
      </a:lvl2pPr>
      <a:lvl3pPr marL="457200" indent="-182880" algn="l" defTabSz="914400" rtl="0" eaLnBrk="1" latinLnBrk="0" hangingPunct="1">
        <a:lnSpc>
          <a:spcPct val="130000"/>
        </a:lnSpc>
        <a:spcBef>
          <a:spcPts val="500"/>
        </a:spcBef>
        <a:buSzPct val="85000"/>
        <a:buFont typeface="Arial" panose="020B0604020202020204" pitchFamily="34" charset="0"/>
        <a:buChar char="•"/>
        <a:defRPr sz="1400" kern="1200">
          <a:solidFill>
            <a:schemeClr val="tx1"/>
          </a:solidFill>
          <a:latin typeface="+mn-lt"/>
          <a:ea typeface="+mn-ea"/>
          <a:cs typeface="+mn-cs"/>
        </a:defRPr>
      </a:lvl3pPr>
      <a:lvl4pPr marL="466344" indent="0" algn="l" defTabSz="914400" rtl="0" eaLnBrk="1" latinLnBrk="0" hangingPunct="1">
        <a:lnSpc>
          <a:spcPct val="130000"/>
        </a:lnSpc>
        <a:spcBef>
          <a:spcPts val="500"/>
        </a:spcBef>
        <a:buSzPct val="85000"/>
        <a:buFontTx/>
        <a:buNone/>
        <a:defRPr sz="1200" b="1" kern="1200">
          <a:solidFill>
            <a:schemeClr val="tx1"/>
          </a:solidFill>
          <a:latin typeface="+mn-lt"/>
          <a:ea typeface="+mn-ea"/>
          <a:cs typeface="+mn-cs"/>
        </a:defRPr>
      </a:lvl4pPr>
      <a:lvl5pPr marL="640080" indent="-182880" algn="l" defTabSz="914400" rtl="0" eaLnBrk="1" latinLnBrk="0" hangingPunct="1">
        <a:lnSpc>
          <a:spcPct val="130000"/>
        </a:lnSpc>
        <a:spcBef>
          <a:spcPts val="500"/>
        </a:spcBef>
        <a:buSzPct val="85000"/>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AEED5540-64E5-4258-ABA4-753F07B71B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457150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75E183CC-BBFB-4440-B192-64C806A4DD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131F1D8B-96EE-3F1C-20E8-DFE4109274D7}"/>
              </a:ext>
            </a:extLst>
          </p:cNvPr>
          <p:cNvSpPr>
            <a:spLocks noGrp="1"/>
          </p:cNvSpPr>
          <p:nvPr>
            <p:ph type="title"/>
          </p:nvPr>
        </p:nvSpPr>
        <p:spPr>
          <a:xfrm>
            <a:off x="1429612" y="1013984"/>
            <a:ext cx="7714388" cy="3260635"/>
          </a:xfrm>
        </p:spPr>
        <p:txBody>
          <a:bodyPr vert="horz" lIns="91440" tIns="45720" rIns="91440" bIns="45720" rtlCol="0" anchor="b">
            <a:normAutofit/>
          </a:bodyPr>
          <a:lstStyle/>
          <a:p>
            <a:endParaRPr lang="en-US"/>
          </a:p>
        </p:txBody>
      </p:sp>
      <p:cxnSp>
        <p:nvCxnSpPr>
          <p:cNvPr id="14" name="Straight Connector 13">
            <a:extLst>
              <a:ext uri="{FF2B5EF4-FFF2-40B4-BE49-F238E27FC236}">
                <a16:creationId xmlns:a16="http://schemas.microsoft.com/office/drawing/2014/main" id="{33E5BD89-6A5F-4A85-8770-18685C9BB2B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457150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D38082E7-001C-F953-D164-BD3A176E9E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8575"/>
            <a:ext cx="12192000" cy="6858000"/>
          </a:xfrm>
          <a:prstGeom prst="rect">
            <a:avLst/>
          </a:prstGeom>
        </p:spPr>
      </p:pic>
      <p:sp>
        <p:nvSpPr>
          <p:cNvPr id="8" name="TextBox 7">
            <a:extLst>
              <a:ext uri="{FF2B5EF4-FFF2-40B4-BE49-F238E27FC236}">
                <a16:creationId xmlns:a16="http://schemas.microsoft.com/office/drawing/2014/main" id="{C4145013-C825-691E-8A36-DC82701B66D4}"/>
              </a:ext>
            </a:extLst>
          </p:cNvPr>
          <p:cNvSpPr txBox="1"/>
          <p:nvPr/>
        </p:nvSpPr>
        <p:spPr>
          <a:xfrm>
            <a:off x="5934075" y="4133850"/>
            <a:ext cx="5848350" cy="2369880"/>
          </a:xfrm>
          <a:prstGeom prst="rect">
            <a:avLst/>
          </a:prstGeom>
          <a:noFill/>
        </p:spPr>
        <p:txBody>
          <a:bodyPr wrap="square" rtlCol="0">
            <a:spAutoFit/>
          </a:bodyPr>
          <a:lstStyle/>
          <a:p>
            <a:pPr algn="ctr"/>
            <a:r>
              <a:rPr lang="en-US" sz="4000" dirty="0">
                <a:latin typeface="Bahnschrift SemiLight" panose="020B0502040204020203" pitchFamily="34" charset="0"/>
              </a:rPr>
              <a:t>The Resilience Factor</a:t>
            </a:r>
          </a:p>
          <a:p>
            <a:pPr algn="ctr"/>
            <a:endParaRPr lang="en-US" dirty="0">
              <a:latin typeface="Bahnschrift SemiLight" panose="020B0502040204020203" pitchFamily="34" charset="0"/>
            </a:endParaRPr>
          </a:p>
          <a:p>
            <a:pPr algn="ctr"/>
            <a:r>
              <a:rPr lang="en-US" dirty="0">
                <a:latin typeface="Bahnschrift SemiLight" panose="020B0502040204020203" pitchFamily="34" charset="0"/>
              </a:rPr>
              <a:t>7 Keys to Finding your Inner Strength and Overcoming Life’s Hurdles</a:t>
            </a:r>
          </a:p>
          <a:p>
            <a:pPr algn="ctr"/>
            <a:endParaRPr lang="en-US" dirty="0">
              <a:latin typeface="Bahnschrift SemiLight" panose="020B0502040204020203" pitchFamily="34" charset="0"/>
            </a:endParaRPr>
          </a:p>
          <a:p>
            <a:pPr algn="ctr"/>
            <a:r>
              <a:rPr lang="en-US" dirty="0">
                <a:latin typeface="Bahnschrift SemiLight" panose="020B0502040204020203" pitchFamily="34" charset="0"/>
              </a:rPr>
              <a:t>Karen </a:t>
            </a:r>
            <a:r>
              <a:rPr lang="en-US" dirty="0" err="1">
                <a:latin typeface="Bahnschrift SemiLight" panose="020B0502040204020203" pitchFamily="34" charset="0"/>
              </a:rPr>
              <a:t>Reivich</a:t>
            </a:r>
            <a:r>
              <a:rPr lang="en-US" dirty="0">
                <a:latin typeface="Bahnschrift SemiLight" panose="020B0502040204020203" pitchFamily="34" charset="0"/>
              </a:rPr>
              <a:t>, PhD</a:t>
            </a:r>
          </a:p>
          <a:p>
            <a:pPr algn="ctr"/>
            <a:r>
              <a:rPr lang="en-US" dirty="0">
                <a:latin typeface="Bahnschrift SemiLight" panose="020B0502040204020203" pitchFamily="34" charset="0"/>
              </a:rPr>
              <a:t>Andrew </a:t>
            </a:r>
            <a:r>
              <a:rPr lang="en-US" dirty="0" err="1">
                <a:latin typeface="Bahnschrift SemiLight" panose="020B0502040204020203" pitchFamily="34" charset="0"/>
              </a:rPr>
              <a:t>Shatte</a:t>
            </a:r>
            <a:r>
              <a:rPr lang="en-US" dirty="0">
                <a:latin typeface="Bahnschrift SemiLight" panose="020B0502040204020203" pitchFamily="34" charset="0"/>
              </a:rPr>
              <a:t>, PhD</a:t>
            </a:r>
          </a:p>
        </p:txBody>
      </p:sp>
      <p:pic>
        <p:nvPicPr>
          <p:cNvPr id="13" name="Picture 12">
            <a:extLst>
              <a:ext uri="{FF2B5EF4-FFF2-40B4-BE49-F238E27FC236}">
                <a16:creationId xmlns:a16="http://schemas.microsoft.com/office/drawing/2014/main" id="{8806C4AA-091E-8485-0152-4ABE025FB9E1}"/>
              </a:ext>
            </a:extLst>
          </p:cNvPr>
          <p:cNvPicPr>
            <a:picLocks noChangeAspect="1"/>
          </p:cNvPicPr>
          <p:nvPr/>
        </p:nvPicPr>
        <p:blipFill>
          <a:blip r:embed="rId3"/>
          <a:stretch>
            <a:fillRect/>
          </a:stretch>
        </p:blipFill>
        <p:spPr>
          <a:xfrm>
            <a:off x="889079" y="510082"/>
            <a:ext cx="2406571" cy="3623768"/>
          </a:xfrm>
          <a:prstGeom prst="rect">
            <a:avLst/>
          </a:prstGeom>
        </p:spPr>
      </p:pic>
      <p:pic>
        <p:nvPicPr>
          <p:cNvPr id="3" name="Picture 2" descr="Company name&#10;&#10;Description automatically generated">
            <a:extLst>
              <a:ext uri="{FF2B5EF4-FFF2-40B4-BE49-F238E27FC236}">
                <a16:creationId xmlns:a16="http://schemas.microsoft.com/office/drawing/2014/main" id="{85EAA3AE-B84B-AE48-B855-2419050966C3}"/>
              </a:ext>
            </a:extLst>
          </p:cNvPr>
          <p:cNvPicPr>
            <a:picLocks noChangeAspect="1"/>
          </p:cNvPicPr>
          <p:nvPr/>
        </p:nvPicPr>
        <p:blipFill rotWithShape="1">
          <a:blip r:embed="rId4">
            <a:extLst>
              <a:ext uri="{28A0092B-C50C-407E-A947-70E740481C1C}">
                <a14:useLocalDpi xmlns:a14="http://schemas.microsoft.com/office/drawing/2010/main" val="0"/>
              </a:ext>
            </a:extLst>
          </a:blip>
          <a:srcRect l="17261" t="26254" r="10000" b="27095"/>
          <a:stretch/>
        </p:blipFill>
        <p:spPr>
          <a:xfrm>
            <a:off x="8356208" y="0"/>
            <a:ext cx="3835791" cy="1640069"/>
          </a:xfrm>
          <a:prstGeom prst="rect">
            <a:avLst/>
          </a:prstGeom>
        </p:spPr>
      </p:pic>
      <p:sp>
        <p:nvSpPr>
          <p:cNvPr id="5" name="TextBox 4">
            <a:extLst>
              <a:ext uri="{FF2B5EF4-FFF2-40B4-BE49-F238E27FC236}">
                <a16:creationId xmlns:a16="http://schemas.microsoft.com/office/drawing/2014/main" id="{A62248B3-5D89-C24F-BDF1-128057BF514D}"/>
              </a:ext>
            </a:extLst>
          </p:cNvPr>
          <p:cNvSpPr txBox="1"/>
          <p:nvPr/>
        </p:nvSpPr>
        <p:spPr>
          <a:xfrm>
            <a:off x="10762388" y="1299312"/>
            <a:ext cx="2327733" cy="369332"/>
          </a:xfrm>
          <a:prstGeom prst="rect">
            <a:avLst/>
          </a:prstGeom>
          <a:noFill/>
        </p:spPr>
        <p:txBody>
          <a:bodyPr wrap="square" rtlCol="0">
            <a:spAutoFit/>
          </a:bodyPr>
          <a:lstStyle/>
          <a:p>
            <a:r>
              <a:rPr lang="en-US" dirty="0"/>
              <a:t>Allissa Alvord</a:t>
            </a:r>
          </a:p>
        </p:txBody>
      </p:sp>
    </p:spTree>
    <p:extLst>
      <p:ext uri="{BB962C8B-B14F-4D97-AF65-F5344CB8AC3E}">
        <p14:creationId xmlns:p14="http://schemas.microsoft.com/office/powerpoint/2010/main" val="1150991761"/>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4FD04-56B5-D5C7-6927-52E749892FE4}"/>
              </a:ext>
            </a:extLst>
          </p:cNvPr>
          <p:cNvSpPr>
            <a:spLocks noGrp="1"/>
          </p:cNvSpPr>
          <p:nvPr>
            <p:ph type="title"/>
          </p:nvPr>
        </p:nvSpPr>
        <p:spPr>
          <a:solidFill>
            <a:schemeClr val="tx1"/>
          </a:solidFill>
        </p:spPr>
        <p:txBody>
          <a:bodyPr/>
          <a:lstStyle/>
          <a:p>
            <a:pPr algn="ctr"/>
            <a:r>
              <a:rPr lang="en-US" sz="4000" dirty="0">
                <a:solidFill>
                  <a:schemeClr val="bg1"/>
                </a:solidFill>
              </a:rPr>
              <a:t>3. </a:t>
            </a:r>
            <a:r>
              <a:rPr lang="en-US" sz="4000" dirty="0">
                <a:solidFill>
                  <a:schemeClr val="accent4">
                    <a:lumMod val="75000"/>
                  </a:schemeClr>
                </a:solidFill>
              </a:rPr>
              <a:t>Detecting icebergs</a:t>
            </a:r>
          </a:p>
        </p:txBody>
      </p:sp>
      <p:sp>
        <p:nvSpPr>
          <p:cNvPr id="3" name="Content Placeholder 2">
            <a:extLst>
              <a:ext uri="{FF2B5EF4-FFF2-40B4-BE49-F238E27FC236}">
                <a16:creationId xmlns:a16="http://schemas.microsoft.com/office/drawing/2014/main" id="{7BDAA3E5-C64C-C55C-E6AA-4B09FD817964}"/>
              </a:ext>
            </a:extLst>
          </p:cNvPr>
          <p:cNvSpPr>
            <a:spLocks noGrp="1"/>
          </p:cNvSpPr>
          <p:nvPr>
            <p:ph idx="1"/>
          </p:nvPr>
        </p:nvSpPr>
        <p:spPr>
          <a:solidFill>
            <a:schemeClr val="tx1"/>
          </a:solidFill>
        </p:spPr>
        <p:txBody>
          <a:bodyPr>
            <a:normAutofit lnSpcReduction="10000"/>
          </a:bodyPr>
          <a:lstStyle/>
          <a:p>
            <a:r>
              <a:rPr lang="en-US" dirty="0">
                <a:solidFill>
                  <a:schemeClr val="bg1"/>
                </a:solidFill>
              </a:rPr>
              <a:t>Iceberg = underlying beliefs that are fixed, frozen beliefs that you don’t often consciously think about since they lurk beneath the surface of awareness, they can sink you</a:t>
            </a:r>
          </a:p>
          <a:p>
            <a:r>
              <a:rPr lang="en-US" dirty="0">
                <a:solidFill>
                  <a:schemeClr val="bg1"/>
                </a:solidFill>
              </a:rPr>
              <a:t>Three general themes: </a:t>
            </a:r>
          </a:p>
          <a:p>
            <a:pPr marL="560070" lvl="1" indent="-285750">
              <a:buFont typeface="Arial" panose="020B0604020202020204" pitchFamily="34" charset="0"/>
              <a:buChar char="•"/>
            </a:pPr>
            <a:r>
              <a:rPr lang="en-US" b="0" dirty="0">
                <a:solidFill>
                  <a:schemeClr val="bg1"/>
                </a:solidFill>
              </a:rPr>
              <a:t>Achievement- strong desire to succeed, set high standards, focus on mistakes </a:t>
            </a:r>
          </a:p>
          <a:p>
            <a:pPr marL="560070" lvl="1" indent="-285750">
              <a:buFont typeface="Arial" panose="020B0604020202020204" pitchFamily="34" charset="0"/>
              <a:buChar char="•"/>
            </a:pPr>
            <a:r>
              <a:rPr lang="en-US" b="0" dirty="0">
                <a:solidFill>
                  <a:schemeClr val="bg1"/>
                </a:solidFill>
              </a:rPr>
              <a:t>Acceptance- need to be liked, praised, included, more likely to overreact to conflict </a:t>
            </a:r>
          </a:p>
          <a:p>
            <a:pPr marL="560070" lvl="1" indent="-285750">
              <a:buFont typeface="Arial" panose="020B0604020202020204" pitchFamily="34" charset="0"/>
              <a:buChar char="•"/>
            </a:pPr>
            <a:r>
              <a:rPr lang="en-US" b="0" dirty="0">
                <a:solidFill>
                  <a:schemeClr val="bg1"/>
                </a:solidFill>
              </a:rPr>
              <a:t>Control- need to be in charge, lack of control = personal failure</a:t>
            </a:r>
          </a:p>
          <a:p>
            <a:pPr marL="0" indent="0">
              <a:buNone/>
            </a:pPr>
            <a:r>
              <a:rPr lang="en-US" dirty="0">
                <a:solidFill>
                  <a:schemeClr val="bg1"/>
                </a:solidFill>
              </a:rPr>
              <a:t>After identifying iceberg beliefs, ask:</a:t>
            </a:r>
          </a:p>
          <a:p>
            <a:pPr marL="0" indent="0">
              <a:buNone/>
            </a:pPr>
            <a:r>
              <a:rPr lang="en-US" b="0" dirty="0">
                <a:solidFill>
                  <a:schemeClr val="bg1"/>
                </a:solidFill>
              </a:rPr>
              <a:t>	What is this belief costing me? How is it helping me?</a:t>
            </a:r>
          </a:p>
          <a:p>
            <a:pPr marL="0" indent="0">
              <a:buNone/>
            </a:pPr>
            <a:r>
              <a:rPr lang="en-US" dirty="0">
                <a:solidFill>
                  <a:schemeClr val="bg1"/>
                </a:solidFill>
              </a:rPr>
              <a:t>	How can I change it so that I reduce costs in increase benefits?</a:t>
            </a:r>
            <a:endParaRPr lang="en-US" b="0" dirty="0">
              <a:solidFill>
                <a:schemeClr val="bg1"/>
              </a:solidFill>
            </a:endParaRPr>
          </a:p>
          <a:p>
            <a:endParaRPr lang="en-US" dirty="0">
              <a:solidFill>
                <a:schemeClr val="bg1"/>
              </a:solidFill>
            </a:endParaRPr>
          </a:p>
        </p:txBody>
      </p:sp>
      <p:pic>
        <p:nvPicPr>
          <p:cNvPr id="5" name="Graphic 4" descr="Badge 3 outline">
            <a:extLst>
              <a:ext uri="{FF2B5EF4-FFF2-40B4-BE49-F238E27FC236}">
                <a16:creationId xmlns:a16="http://schemas.microsoft.com/office/drawing/2014/main" id="{F6F59CD1-323D-7544-81EB-9627867FC97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58550" y="0"/>
            <a:ext cx="914400" cy="914400"/>
          </a:xfrm>
          <a:prstGeom prst="rect">
            <a:avLst/>
          </a:prstGeom>
        </p:spPr>
      </p:pic>
    </p:spTree>
    <p:extLst>
      <p:ext uri="{BB962C8B-B14F-4D97-AF65-F5344CB8AC3E}">
        <p14:creationId xmlns:p14="http://schemas.microsoft.com/office/powerpoint/2010/main" val="3956806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7B4D9-8C73-51C9-81D3-8C710552BC2E}"/>
              </a:ext>
            </a:extLst>
          </p:cNvPr>
          <p:cNvSpPr>
            <a:spLocks noGrp="1"/>
          </p:cNvSpPr>
          <p:nvPr>
            <p:ph type="title"/>
          </p:nvPr>
        </p:nvSpPr>
        <p:spPr>
          <a:xfrm>
            <a:off x="508000" y="1045445"/>
            <a:ext cx="10972800" cy="857559"/>
          </a:xfrm>
          <a:solidFill>
            <a:schemeClr val="tx1"/>
          </a:solidFill>
        </p:spPr>
        <p:txBody>
          <a:bodyPr/>
          <a:lstStyle/>
          <a:p>
            <a:pPr algn="ctr"/>
            <a:r>
              <a:rPr lang="en-US" sz="4000" dirty="0">
                <a:solidFill>
                  <a:schemeClr val="accent4">
                    <a:lumMod val="75000"/>
                  </a:schemeClr>
                </a:solidFill>
              </a:rPr>
              <a:t>How can iceberg beliefs hurt you?</a:t>
            </a:r>
          </a:p>
        </p:txBody>
      </p:sp>
      <p:sp>
        <p:nvSpPr>
          <p:cNvPr id="3" name="Content Placeholder 2">
            <a:extLst>
              <a:ext uri="{FF2B5EF4-FFF2-40B4-BE49-F238E27FC236}">
                <a16:creationId xmlns:a16="http://schemas.microsoft.com/office/drawing/2014/main" id="{08864557-3A51-0BCA-9774-3ED15B320993}"/>
              </a:ext>
            </a:extLst>
          </p:cNvPr>
          <p:cNvSpPr>
            <a:spLocks noGrp="1"/>
          </p:cNvSpPr>
          <p:nvPr>
            <p:ph idx="1"/>
          </p:nvPr>
        </p:nvSpPr>
        <p:spPr>
          <a:solidFill>
            <a:schemeClr val="tx1"/>
          </a:solidFill>
        </p:spPr>
        <p:txBody>
          <a:bodyPr/>
          <a:lstStyle/>
          <a:p>
            <a:r>
              <a:rPr lang="en-US" dirty="0">
                <a:solidFill>
                  <a:schemeClr val="bg1"/>
                </a:solidFill>
              </a:rPr>
              <a:t>Iceberg beliefs can become activated at unexpected times, which leads to out-of-proportion emotions and reactions</a:t>
            </a:r>
          </a:p>
          <a:p>
            <a:r>
              <a:rPr lang="en-US" dirty="0">
                <a:solidFill>
                  <a:schemeClr val="bg1"/>
                </a:solidFill>
              </a:rPr>
              <a:t>Their activation might lead to emotions and behaviors that, although not extreme, are mismatched to the situation</a:t>
            </a:r>
          </a:p>
          <a:p>
            <a:r>
              <a:rPr lang="en-US" dirty="0">
                <a:solidFill>
                  <a:schemeClr val="bg1"/>
                </a:solidFill>
              </a:rPr>
              <a:t>Contradictory iceberg beliefs can make it hard to make decisions</a:t>
            </a:r>
          </a:p>
          <a:p>
            <a:r>
              <a:rPr lang="en-US" dirty="0">
                <a:solidFill>
                  <a:schemeClr val="bg1"/>
                </a:solidFill>
              </a:rPr>
              <a:t>Iceberg beliefs can become too rigid, which can cause you to fall into the same emotional patterns over and over again</a:t>
            </a:r>
          </a:p>
          <a:p>
            <a:r>
              <a:rPr lang="en-US" dirty="0">
                <a:solidFill>
                  <a:schemeClr val="bg1"/>
                </a:solidFill>
              </a:rPr>
              <a:t>Challenge to turn off because of Assimilation (make things fit perception of the world) and Confirmation Bias (Velcro/Teflon effect)</a:t>
            </a:r>
          </a:p>
        </p:txBody>
      </p:sp>
      <p:pic>
        <p:nvPicPr>
          <p:cNvPr id="4" name="Graphic 3" descr="Badge 3 outline">
            <a:extLst>
              <a:ext uri="{FF2B5EF4-FFF2-40B4-BE49-F238E27FC236}">
                <a16:creationId xmlns:a16="http://schemas.microsoft.com/office/drawing/2014/main" id="{ED1CD778-C733-F9E5-9E62-9C965C23ADC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58550" y="0"/>
            <a:ext cx="914400" cy="914400"/>
          </a:xfrm>
          <a:prstGeom prst="rect">
            <a:avLst/>
          </a:prstGeom>
        </p:spPr>
      </p:pic>
    </p:spTree>
    <p:extLst>
      <p:ext uri="{BB962C8B-B14F-4D97-AF65-F5344CB8AC3E}">
        <p14:creationId xmlns:p14="http://schemas.microsoft.com/office/powerpoint/2010/main" val="3630089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010C0-EEA5-2503-502B-715881584D5E}"/>
              </a:ext>
            </a:extLst>
          </p:cNvPr>
          <p:cNvSpPr>
            <a:spLocks noGrp="1"/>
          </p:cNvSpPr>
          <p:nvPr>
            <p:ph type="title"/>
          </p:nvPr>
        </p:nvSpPr>
        <p:spPr>
          <a:solidFill>
            <a:schemeClr val="tx1"/>
          </a:solidFill>
        </p:spPr>
        <p:txBody>
          <a:bodyPr/>
          <a:lstStyle/>
          <a:p>
            <a:pPr algn="ctr"/>
            <a:r>
              <a:rPr lang="en-US" sz="4000" dirty="0">
                <a:solidFill>
                  <a:schemeClr val="accent4">
                    <a:lumMod val="75000"/>
                  </a:schemeClr>
                </a:solidFill>
              </a:rPr>
              <a:t>How to discover icebergs</a:t>
            </a:r>
          </a:p>
        </p:txBody>
      </p:sp>
      <p:sp>
        <p:nvSpPr>
          <p:cNvPr id="3" name="Content Placeholder 2">
            <a:extLst>
              <a:ext uri="{FF2B5EF4-FFF2-40B4-BE49-F238E27FC236}">
                <a16:creationId xmlns:a16="http://schemas.microsoft.com/office/drawing/2014/main" id="{202C8C85-CC41-71DE-B5A7-A44BEF4E86C2}"/>
              </a:ext>
            </a:extLst>
          </p:cNvPr>
          <p:cNvSpPr>
            <a:spLocks noGrp="1"/>
          </p:cNvSpPr>
          <p:nvPr>
            <p:ph idx="1"/>
          </p:nvPr>
        </p:nvSpPr>
        <p:spPr>
          <a:solidFill>
            <a:schemeClr val="tx1"/>
          </a:solidFill>
        </p:spPr>
        <p:txBody>
          <a:bodyPr>
            <a:normAutofit fontScale="92500" lnSpcReduction="20000"/>
          </a:bodyPr>
          <a:lstStyle/>
          <a:p>
            <a:pPr marL="342900" indent="-342900">
              <a:buFont typeface="+mj-lt"/>
              <a:buAutoNum type="arabicPeriod"/>
            </a:pPr>
            <a:r>
              <a:rPr lang="en-US" dirty="0">
                <a:solidFill>
                  <a:schemeClr val="bg1"/>
                </a:solidFill>
              </a:rPr>
              <a:t>Describe ABCs</a:t>
            </a:r>
          </a:p>
          <a:p>
            <a:pPr marL="342900" indent="-342900">
              <a:buFont typeface="+mj-lt"/>
              <a:buAutoNum type="arabicPeriod"/>
            </a:pPr>
            <a:r>
              <a:rPr lang="en-US" dirty="0">
                <a:solidFill>
                  <a:schemeClr val="bg1"/>
                </a:solidFill>
              </a:rPr>
              <a:t>Are Cs out of proportion to Bs?</a:t>
            </a:r>
          </a:p>
          <a:p>
            <a:pPr marL="342900" indent="-342900">
              <a:buFont typeface="+mj-lt"/>
              <a:buAutoNum type="arabicPeriod"/>
            </a:pPr>
            <a:r>
              <a:rPr lang="en-US" dirty="0">
                <a:solidFill>
                  <a:schemeClr val="bg1"/>
                </a:solidFill>
              </a:rPr>
              <a:t>Is quality of C mismatched to the category of B?</a:t>
            </a:r>
          </a:p>
          <a:p>
            <a:pPr marL="342900" indent="-342900">
              <a:buFont typeface="+mj-lt"/>
              <a:buAutoNum type="arabicPeriod"/>
            </a:pPr>
            <a:r>
              <a:rPr lang="en-US" dirty="0">
                <a:solidFill>
                  <a:schemeClr val="bg1"/>
                </a:solidFill>
              </a:rPr>
              <a:t>Do you struggle to make a simple decision?	</a:t>
            </a:r>
          </a:p>
          <a:p>
            <a:pPr marL="708660" lvl="4" indent="-342900"/>
            <a:r>
              <a:rPr lang="en-US" dirty="0">
                <a:solidFill>
                  <a:schemeClr val="bg1"/>
                </a:solidFill>
              </a:rPr>
              <a:t>What does that mean to me</a:t>
            </a:r>
          </a:p>
          <a:p>
            <a:pPr marL="708660" lvl="4" indent="-342900"/>
            <a:r>
              <a:rPr lang="en-US" dirty="0">
                <a:solidFill>
                  <a:schemeClr val="bg1"/>
                </a:solidFill>
              </a:rPr>
              <a:t>What is the most important part to me?</a:t>
            </a:r>
          </a:p>
          <a:p>
            <a:pPr marL="708660" lvl="4" indent="-342900"/>
            <a:r>
              <a:rPr lang="en-US" dirty="0">
                <a:solidFill>
                  <a:schemeClr val="bg1"/>
                </a:solidFill>
              </a:rPr>
              <a:t>What is the wors part?</a:t>
            </a:r>
          </a:p>
          <a:p>
            <a:pPr marL="708660" lvl="4" indent="-342900"/>
            <a:r>
              <a:rPr lang="en-US" dirty="0">
                <a:solidFill>
                  <a:schemeClr val="bg1"/>
                </a:solidFill>
              </a:rPr>
              <a:t>What does this say about me?</a:t>
            </a:r>
          </a:p>
          <a:p>
            <a:pPr marL="525780" lvl="2" indent="-342900">
              <a:buFont typeface="+mj-lt"/>
              <a:buAutoNum type="arabicPeriod"/>
            </a:pPr>
            <a:r>
              <a:rPr lang="en-US" dirty="0">
                <a:solidFill>
                  <a:schemeClr val="bg1"/>
                </a:solidFill>
              </a:rPr>
              <a:t>What questions – hep us describe the meaning of beliefs</a:t>
            </a:r>
          </a:p>
          <a:p>
            <a:pPr marL="525780" lvl="2" indent="-342900">
              <a:buFont typeface="+mj-lt"/>
              <a:buAutoNum type="arabicPeriod"/>
            </a:pPr>
            <a:r>
              <a:rPr lang="en-US" dirty="0">
                <a:solidFill>
                  <a:schemeClr val="bg1"/>
                </a:solidFill>
              </a:rPr>
              <a:t>Why questions – tend to make us defensive</a:t>
            </a:r>
          </a:p>
          <a:p>
            <a:pPr marL="525780" lvl="2" indent="-342900">
              <a:buFont typeface="+mj-lt"/>
              <a:buAutoNum type="arabicPeriod"/>
            </a:pPr>
            <a:endParaRPr lang="en-US" dirty="0">
              <a:solidFill>
                <a:schemeClr val="bg1"/>
              </a:solidFill>
            </a:endParaRPr>
          </a:p>
          <a:p>
            <a:pPr marL="0" lvl="1"/>
            <a:r>
              <a:rPr lang="en-US" dirty="0">
                <a:solidFill>
                  <a:schemeClr val="bg1"/>
                </a:solidFill>
              </a:rPr>
              <a:t>Endpoint would come with an Ah Ha experience – when the reactions no longer seem out of proportion</a:t>
            </a:r>
          </a:p>
        </p:txBody>
      </p:sp>
      <p:pic>
        <p:nvPicPr>
          <p:cNvPr id="4" name="Graphic 3" descr="Badge 3 outline">
            <a:extLst>
              <a:ext uri="{FF2B5EF4-FFF2-40B4-BE49-F238E27FC236}">
                <a16:creationId xmlns:a16="http://schemas.microsoft.com/office/drawing/2014/main" id="{117DEBC1-E7DA-30A3-3A05-3D55A8AEAA8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58550" y="0"/>
            <a:ext cx="914400" cy="914400"/>
          </a:xfrm>
          <a:prstGeom prst="rect">
            <a:avLst/>
          </a:prstGeom>
        </p:spPr>
      </p:pic>
    </p:spTree>
    <p:extLst>
      <p:ext uri="{BB962C8B-B14F-4D97-AF65-F5344CB8AC3E}">
        <p14:creationId xmlns:p14="http://schemas.microsoft.com/office/powerpoint/2010/main" val="2126380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ED252-5A42-5719-48FD-F939B10D45F2}"/>
              </a:ext>
            </a:extLst>
          </p:cNvPr>
          <p:cNvSpPr>
            <a:spLocks noGrp="1"/>
          </p:cNvSpPr>
          <p:nvPr>
            <p:ph type="title"/>
          </p:nvPr>
        </p:nvSpPr>
        <p:spPr>
          <a:solidFill>
            <a:schemeClr val="tx1"/>
          </a:solidFill>
        </p:spPr>
        <p:txBody>
          <a:bodyPr/>
          <a:lstStyle/>
          <a:p>
            <a:pPr algn="ctr"/>
            <a:r>
              <a:rPr lang="en-US" sz="4000" dirty="0">
                <a:solidFill>
                  <a:schemeClr val="bg1"/>
                </a:solidFill>
              </a:rPr>
              <a:t>4. </a:t>
            </a:r>
            <a:r>
              <a:rPr lang="en-US" sz="4000" dirty="0">
                <a:solidFill>
                  <a:schemeClr val="accent4">
                    <a:lumMod val="75000"/>
                  </a:schemeClr>
                </a:solidFill>
              </a:rPr>
              <a:t>Challenging Beliefs</a:t>
            </a:r>
          </a:p>
        </p:txBody>
      </p:sp>
      <p:sp>
        <p:nvSpPr>
          <p:cNvPr id="3" name="Content Placeholder 2">
            <a:extLst>
              <a:ext uri="{FF2B5EF4-FFF2-40B4-BE49-F238E27FC236}">
                <a16:creationId xmlns:a16="http://schemas.microsoft.com/office/drawing/2014/main" id="{F70BB8B3-478E-B24F-FC99-B91F1A44355A}"/>
              </a:ext>
            </a:extLst>
          </p:cNvPr>
          <p:cNvSpPr>
            <a:spLocks noGrp="1"/>
          </p:cNvSpPr>
          <p:nvPr>
            <p:ph idx="1"/>
          </p:nvPr>
        </p:nvSpPr>
        <p:spPr>
          <a:solidFill>
            <a:schemeClr val="tx1"/>
          </a:solidFill>
        </p:spPr>
        <p:txBody>
          <a:bodyPr/>
          <a:lstStyle/>
          <a:p>
            <a:pPr marL="0" indent="0">
              <a:buNone/>
            </a:pPr>
            <a:r>
              <a:rPr lang="en-US" dirty="0">
                <a:solidFill>
                  <a:schemeClr val="bg1"/>
                </a:solidFill>
              </a:rPr>
              <a:t>Seven Steps of Challenging Beliefs</a:t>
            </a:r>
          </a:p>
          <a:p>
            <a:pPr marL="342900" indent="-342900">
              <a:buFont typeface="+mj-lt"/>
              <a:buAutoNum type="arabicPeriod"/>
            </a:pPr>
            <a:r>
              <a:rPr lang="en-US" dirty="0">
                <a:solidFill>
                  <a:schemeClr val="bg1"/>
                </a:solidFill>
              </a:rPr>
              <a:t>ABC an adversity</a:t>
            </a:r>
          </a:p>
          <a:p>
            <a:pPr marL="342900" indent="-342900">
              <a:buFont typeface="+mj-lt"/>
              <a:buAutoNum type="arabicPeriod"/>
            </a:pPr>
            <a:r>
              <a:rPr lang="en-US" dirty="0">
                <a:solidFill>
                  <a:schemeClr val="bg1"/>
                </a:solidFill>
              </a:rPr>
              <a:t>Pie Chart the causes</a:t>
            </a:r>
          </a:p>
          <a:p>
            <a:pPr marL="342900" indent="-342900">
              <a:buFont typeface="+mj-lt"/>
              <a:buAutoNum type="arabicPeriod"/>
            </a:pPr>
            <a:r>
              <a:rPr lang="en-US" dirty="0">
                <a:solidFill>
                  <a:schemeClr val="bg1"/>
                </a:solidFill>
              </a:rPr>
              <a:t>Identify your explanatory style</a:t>
            </a:r>
          </a:p>
          <a:p>
            <a:pPr marL="342900" indent="-342900">
              <a:buFont typeface="+mj-lt"/>
              <a:buAutoNum type="arabicPeriod"/>
            </a:pPr>
            <a:r>
              <a:rPr lang="en-US" dirty="0">
                <a:solidFill>
                  <a:schemeClr val="bg1"/>
                </a:solidFill>
              </a:rPr>
              <a:t>Be flexible</a:t>
            </a:r>
          </a:p>
          <a:p>
            <a:pPr marL="342900" indent="-342900">
              <a:buFont typeface="+mj-lt"/>
              <a:buAutoNum type="arabicPeriod"/>
            </a:pPr>
            <a:r>
              <a:rPr lang="en-US" dirty="0">
                <a:solidFill>
                  <a:schemeClr val="bg1"/>
                </a:solidFill>
              </a:rPr>
              <a:t>Be accurate</a:t>
            </a:r>
          </a:p>
          <a:p>
            <a:pPr marL="342900" indent="-342900">
              <a:buFont typeface="+mj-lt"/>
              <a:buAutoNum type="arabicPeriod"/>
            </a:pPr>
            <a:r>
              <a:rPr lang="en-US" dirty="0">
                <a:solidFill>
                  <a:schemeClr val="bg1"/>
                </a:solidFill>
              </a:rPr>
              <a:t>New Pie Chart</a:t>
            </a:r>
          </a:p>
          <a:p>
            <a:pPr marL="342900" indent="-342900">
              <a:buFont typeface="+mj-lt"/>
              <a:buAutoNum type="arabicPeriod"/>
            </a:pPr>
            <a:r>
              <a:rPr lang="en-US" dirty="0">
                <a:solidFill>
                  <a:schemeClr val="bg1"/>
                </a:solidFill>
              </a:rPr>
              <a:t>New Solutions</a:t>
            </a:r>
          </a:p>
        </p:txBody>
      </p:sp>
      <p:pic>
        <p:nvPicPr>
          <p:cNvPr id="5" name="Graphic 4" descr="Badge 4 outline">
            <a:extLst>
              <a:ext uri="{FF2B5EF4-FFF2-40B4-BE49-F238E27FC236}">
                <a16:creationId xmlns:a16="http://schemas.microsoft.com/office/drawing/2014/main" id="{F528C2EF-C9DD-7AE5-85ED-93C3C1F2778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77600" y="-25400"/>
            <a:ext cx="914400" cy="914400"/>
          </a:xfrm>
          <a:prstGeom prst="rect">
            <a:avLst/>
          </a:prstGeom>
        </p:spPr>
      </p:pic>
      <p:sp>
        <p:nvSpPr>
          <p:cNvPr id="6" name="TextBox 5">
            <a:extLst>
              <a:ext uri="{FF2B5EF4-FFF2-40B4-BE49-F238E27FC236}">
                <a16:creationId xmlns:a16="http://schemas.microsoft.com/office/drawing/2014/main" id="{3E8ED78D-95EE-CE8C-CEFF-E71EA85F3043}"/>
              </a:ext>
            </a:extLst>
          </p:cNvPr>
          <p:cNvSpPr txBox="1"/>
          <p:nvPr/>
        </p:nvSpPr>
        <p:spPr>
          <a:xfrm rot="649911">
            <a:off x="7234069" y="3566358"/>
            <a:ext cx="3007826" cy="1015663"/>
          </a:xfrm>
          <a:prstGeom prst="rect">
            <a:avLst/>
          </a:prstGeom>
          <a:noFill/>
        </p:spPr>
        <p:txBody>
          <a:bodyPr wrap="square" rtlCol="0">
            <a:spAutoFit/>
          </a:bodyPr>
          <a:lstStyle/>
          <a:p>
            <a:pPr algn="ctr"/>
            <a:r>
              <a:rPr lang="en-US" sz="2000" dirty="0">
                <a:solidFill>
                  <a:schemeClr val="bg2">
                    <a:lumMod val="75000"/>
                    <a:lumOff val="25000"/>
                  </a:schemeClr>
                </a:solidFill>
              </a:rPr>
              <a:t>Challenging beliefs are </a:t>
            </a:r>
          </a:p>
          <a:p>
            <a:pPr algn="ctr"/>
            <a:r>
              <a:rPr lang="en-US" sz="2000" dirty="0">
                <a:solidFill>
                  <a:schemeClr val="bg2">
                    <a:lumMod val="75000"/>
                    <a:lumOff val="25000"/>
                  </a:schemeClr>
                </a:solidFill>
              </a:rPr>
              <a:t>Applied to “Why” beliefs, causes of adversity</a:t>
            </a:r>
          </a:p>
        </p:txBody>
      </p:sp>
    </p:spTree>
    <p:extLst>
      <p:ext uri="{BB962C8B-B14F-4D97-AF65-F5344CB8AC3E}">
        <p14:creationId xmlns:p14="http://schemas.microsoft.com/office/powerpoint/2010/main" val="3404361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A5B54-B4CC-FD2B-9E76-C789F4C89164}"/>
              </a:ext>
            </a:extLst>
          </p:cNvPr>
          <p:cNvSpPr>
            <a:spLocks noGrp="1"/>
          </p:cNvSpPr>
          <p:nvPr>
            <p:ph type="title"/>
          </p:nvPr>
        </p:nvSpPr>
        <p:spPr>
          <a:solidFill>
            <a:schemeClr val="tx1"/>
          </a:solidFill>
        </p:spPr>
        <p:txBody>
          <a:bodyPr/>
          <a:lstStyle/>
          <a:p>
            <a:pPr algn="ctr"/>
            <a:r>
              <a:rPr lang="en-US" sz="4000" dirty="0">
                <a:solidFill>
                  <a:schemeClr val="bg1"/>
                </a:solidFill>
              </a:rPr>
              <a:t>5. </a:t>
            </a:r>
            <a:r>
              <a:rPr lang="en-US" sz="4000" dirty="0">
                <a:solidFill>
                  <a:schemeClr val="accent4">
                    <a:lumMod val="75000"/>
                  </a:schemeClr>
                </a:solidFill>
              </a:rPr>
              <a:t>Putting it in perspective</a:t>
            </a:r>
          </a:p>
        </p:txBody>
      </p:sp>
      <p:sp>
        <p:nvSpPr>
          <p:cNvPr id="3" name="Content Placeholder 2">
            <a:extLst>
              <a:ext uri="{FF2B5EF4-FFF2-40B4-BE49-F238E27FC236}">
                <a16:creationId xmlns:a16="http://schemas.microsoft.com/office/drawing/2014/main" id="{02975DE9-D10F-E759-1311-1D5AD535BD52}"/>
              </a:ext>
            </a:extLst>
          </p:cNvPr>
          <p:cNvSpPr>
            <a:spLocks noGrp="1"/>
          </p:cNvSpPr>
          <p:nvPr>
            <p:ph idx="1"/>
          </p:nvPr>
        </p:nvSpPr>
        <p:spPr>
          <a:solidFill>
            <a:schemeClr val="tx1"/>
          </a:solidFill>
        </p:spPr>
        <p:txBody>
          <a:bodyPr/>
          <a:lstStyle/>
          <a:p>
            <a:r>
              <a:rPr lang="en-US" dirty="0">
                <a:solidFill>
                  <a:schemeClr val="bg1"/>
                </a:solidFill>
              </a:rPr>
              <a:t>By changing beliefs about a future threat, you bring anxiety levels down to a manageable level</a:t>
            </a:r>
          </a:p>
          <a:p>
            <a:r>
              <a:rPr lang="en-US" dirty="0">
                <a:solidFill>
                  <a:schemeClr val="bg1"/>
                </a:solidFill>
              </a:rPr>
              <a:t>5 Steps:</a:t>
            </a:r>
          </a:p>
          <a:p>
            <a:pPr marL="617220" lvl="1" indent="-342900">
              <a:buFont typeface="+mj-lt"/>
              <a:buAutoNum type="arabicPeriod"/>
            </a:pPr>
            <a:r>
              <a:rPr lang="en-US" b="0" dirty="0">
                <a:solidFill>
                  <a:schemeClr val="bg1"/>
                </a:solidFill>
              </a:rPr>
              <a:t>Worst-case beliefs</a:t>
            </a:r>
          </a:p>
          <a:p>
            <a:pPr marL="617220" lvl="1" indent="-342900">
              <a:buFont typeface="+mj-lt"/>
              <a:buAutoNum type="arabicPeriod"/>
            </a:pPr>
            <a:r>
              <a:rPr lang="en-US" b="0" dirty="0">
                <a:solidFill>
                  <a:schemeClr val="bg1"/>
                </a:solidFill>
              </a:rPr>
              <a:t>How likely?</a:t>
            </a:r>
          </a:p>
          <a:p>
            <a:pPr marL="617220" lvl="1" indent="-342900">
              <a:buFont typeface="+mj-lt"/>
              <a:buAutoNum type="arabicPeriod"/>
            </a:pPr>
            <a:r>
              <a:rPr lang="en-US" b="0" dirty="0">
                <a:solidFill>
                  <a:schemeClr val="bg1"/>
                </a:solidFill>
              </a:rPr>
              <a:t>Best- case beliefs</a:t>
            </a:r>
          </a:p>
          <a:p>
            <a:pPr marL="617220" lvl="1" indent="-342900">
              <a:buFont typeface="+mj-lt"/>
              <a:buAutoNum type="arabicPeriod"/>
            </a:pPr>
            <a:r>
              <a:rPr lang="en-US" b="0" dirty="0">
                <a:solidFill>
                  <a:schemeClr val="bg1"/>
                </a:solidFill>
              </a:rPr>
              <a:t>Most likely solutions</a:t>
            </a:r>
          </a:p>
          <a:p>
            <a:pPr marL="617220" lvl="1" indent="-342900">
              <a:buFont typeface="+mj-lt"/>
              <a:buAutoNum type="arabicPeriod"/>
            </a:pPr>
            <a:r>
              <a:rPr lang="en-US" b="0" dirty="0">
                <a:solidFill>
                  <a:schemeClr val="bg1"/>
                </a:solidFill>
              </a:rPr>
              <a:t>Solutions</a:t>
            </a:r>
          </a:p>
        </p:txBody>
      </p:sp>
      <p:sp>
        <p:nvSpPr>
          <p:cNvPr id="4" name="TextBox 3">
            <a:extLst>
              <a:ext uri="{FF2B5EF4-FFF2-40B4-BE49-F238E27FC236}">
                <a16:creationId xmlns:a16="http://schemas.microsoft.com/office/drawing/2014/main" id="{6BBAD28B-A94C-22EA-164F-6228C7402F63}"/>
              </a:ext>
            </a:extLst>
          </p:cNvPr>
          <p:cNvSpPr txBox="1"/>
          <p:nvPr/>
        </p:nvSpPr>
        <p:spPr>
          <a:xfrm rot="649911">
            <a:off x="7234069" y="3412470"/>
            <a:ext cx="3007826" cy="1323439"/>
          </a:xfrm>
          <a:prstGeom prst="rect">
            <a:avLst/>
          </a:prstGeom>
          <a:noFill/>
        </p:spPr>
        <p:txBody>
          <a:bodyPr wrap="square" rtlCol="0">
            <a:spAutoFit/>
          </a:bodyPr>
          <a:lstStyle/>
          <a:p>
            <a:pPr algn="ctr"/>
            <a:r>
              <a:rPr lang="en-US" sz="2000" dirty="0">
                <a:solidFill>
                  <a:schemeClr val="bg2">
                    <a:lumMod val="75000"/>
                    <a:lumOff val="25000"/>
                  </a:schemeClr>
                </a:solidFill>
              </a:rPr>
              <a:t>Putting it in Perspective is for beliefs about the implications of adversity, the future</a:t>
            </a:r>
          </a:p>
        </p:txBody>
      </p:sp>
      <p:pic>
        <p:nvPicPr>
          <p:cNvPr id="6" name="Graphic 5" descr="Badge 5 outline">
            <a:extLst>
              <a:ext uri="{FF2B5EF4-FFF2-40B4-BE49-F238E27FC236}">
                <a16:creationId xmlns:a16="http://schemas.microsoft.com/office/drawing/2014/main" id="{32E62A5F-4BA4-3A81-7A12-9C6D2313D83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77600" y="0"/>
            <a:ext cx="914400" cy="914400"/>
          </a:xfrm>
          <a:prstGeom prst="rect">
            <a:avLst/>
          </a:prstGeom>
        </p:spPr>
      </p:pic>
    </p:spTree>
    <p:extLst>
      <p:ext uri="{BB962C8B-B14F-4D97-AF65-F5344CB8AC3E}">
        <p14:creationId xmlns:p14="http://schemas.microsoft.com/office/powerpoint/2010/main" val="1300453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47126-ECF5-F594-CCDB-CA95CA475ED5}"/>
              </a:ext>
            </a:extLst>
          </p:cNvPr>
          <p:cNvSpPr>
            <a:spLocks noGrp="1"/>
          </p:cNvSpPr>
          <p:nvPr>
            <p:ph type="title"/>
          </p:nvPr>
        </p:nvSpPr>
        <p:spPr>
          <a:solidFill>
            <a:schemeClr val="tx1"/>
          </a:solidFill>
        </p:spPr>
        <p:txBody>
          <a:bodyPr/>
          <a:lstStyle/>
          <a:p>
            <a:pPr algn="ctr"/>
            <a:r>
              <a:rPr lang="en-US" sz="4000" dirty="0">
                <a:solidFill>
                  <a:schemeClr val="bg2"/>
                </a:solidFill>
              </a:rPr>
              <a:t>6. </a:t>
            </a:r>
            <a:r>
              <a:rPr lang="en-US" sz="4000" dirty="0">
                <a:solidFill>
                  <a:schemeClr val="accent4">
                    <a:lumMod val="75000"/>
                  </a:schemeClr>
                </a:solidFill>
              </a:rPr>
              <a:t>Calming and refocusing</a:t>
            </a:r>
          </a:p>
        </p:txBody>
      </p:sp>
      <p:sp>
        <p:nvSpPr>
          <p:cNvPr id="3" name="Content Placeholder 2">
            <a:extLst>
              <a:ext uri="{FF2B5EF4-FFF2-40B4-BE49-F238E27FC236}">
                <a16:creationId xmlns:a16="http://schemas.microsoft.com/office/drawing/2014/main" id="{765EAD66-ABF7-3280-A11B-D2532B5031D8}"/>
              </a:ext>
            </a:extLst>
          </p:cNvPr>
          <p:cNvSpPr>
            <a:spLocks noGrp="1"/>
          </p:cNvSpPr>
          <p:nvPr>
            <p:ph idx="1"/>
          </p:nvPr>
        </p:nvSpPr>
        <p:spPr>
          <a:solidFill>
            <a:schemeClr val="tx1"/>
          </a:solidFill>
        </p:spPr>
        <p:txBody>
          <a:bodyPr>
            <a:normAutofit lnSpcReduction="10000"/>
          </a:bodyPr>
          <a:lstStyle/>
          <a:p>
            <a:r>
              <a:rPr lang="en-US" dirty="0">
                <a:solidFill>
                  <a:schemeClr val="bg2"/>
                </a:solidFill>
              </a:rPr>
              <a:t>3 Critical factors in being resilient to stress:</a:t>
            </a:r>
          </a:p>
          <a:p>
            <a:pPr marL="617220" lvl="1" indent="-342900">
              <a:buFont typeface="+mj-lt"/>
              <a:buAutoNum type="arabicPeriod"/>
            </a:pPr>
            <a:r>
              <a:rPr lang="en-US" b="0" dirty="0">
                <a:solidFill>
                  <a:schemeClr val="bg2"/>
                </a:solidFill>
              </a:rPr>
              <a:t>Control – can directly influence events</a:t>
            </a:r>
          </a:p>
          <a:p>
            <a:pPr marL="617220" lvl="1" indent="-342900">
              <a:buFont typeface="+mj-lt"/>
              <a:buAutoNum type="arabicPeriod"/>
            </a:pPr>
            <a:r>
              <a:rPr lang="en-US" b="0" dirty="0">
                <a:solidFill>
                  <a:schemeClr val="bg2"/>
                </a:solidFill>
              </a:rPr>
              <a:t>Commitment – source of meaning</a:t>
            </a:r>
          </a:p>
          <a:p>
            <a:pPr marL="617220" lvl="1" indent="-342900">
              <a:buFont typeface="+mj-lt"/>
              <a:buAutoNum type="arabicPeriod"/>
            </a:pPr>
            <a:r>
              <a:rPr lang="en-US" b="0" dirty="0">
                <a:solidFill>
                  <a:schemeClr val="bg2"/>
                </a:solidFill>
              </a:rPr>
              <a:t>Challenge – opportunity for growth</a:t>
            </a:r>
          </a:p>
          <a:p>
            <a:r>
              <a:rPr lang="en-US" dirty="0">
                <a:solidFill>
                  <a:schemeClr val="bg2"/>
                </a:solidFill>
              </a:rPr>
              <a:t>Calming Techniques</a:t>
            </a:r>
          </a:p>
          <a:p>
            <a:pPr marL="560070" lvl="1" indent="-285750">
              <a:buFontTx/>
              <a:buChar char="-"/>
            </a:pPr>
            <a:r>
              <a:rPr lang="en-US" b="0" dirty="0">
                <a:solidFill>
                  <a:schemeClr val="bg2"/>
                </a:solidFill>
              </a:rPr>
              <a:t>Controlled breathing</a:t>
            </a:r>
          </a:p>
          <a:p>
            <a:pPr marL="560070" lvl="1" indent="-285750">
              <a:buFontTx/>
              <a:buChar char="-"/>
            </a:pPr>
            <a:r>
              <a:rPr lang="en-US" b="0" dirty="0">
                <a:solidFill>
                  <a:schemeClr val="bg2"/>
                </a:solidFill>
              </a:rPr>
              <a:t>Progressive muscle relaxation</a:t>
            </a:r>
          </a:p>
          <a:p>
            <a:pPr marL="560070" lvl="1" indent="-285750">
              <a:buFontTx/>
              <a:buChar char="-"/>
            </a:pPr>
            <a:r>
              <a:rPr lang="en-US" b="0" dirty="0">
                <a:solidFill>
                  <a:schemeClr val="bg2"/>
                </a:solidFill>
              </a:rPr>
              <a:t>Positive imagery</a:t>
            </a:r>
          </a:p>
          <a:p>
            <a:r>
              <a:rPr lang="en-US" b="0" dirty="0">
                <a:solidFill>
                  <a:schemeClr val="bg2"/>
                </a:solidFill>
              </a:rPr>
              <a:t>Watch out for:</a:t>
            </a:r>
          </a:p>
          <a:p>
            <a:pPr lvl="1"/>
            <a:r>
              <a:rPr lang="en-US" b="0" dirty="0">
                <a:solidFill>
                  <a:schemeClr val="bg2"/>
                </a:solidFill>
              </a:rPr>
              <a:t>- Intrusive thoughts, Ruminating, Distraction</a:t>
            </a:r>
          </a:p>
        </p:txBody>
      </p:sp>
      <p:pic>
        <p:nvPicPr>
          <p:cNvPr id="5" name="Graphic 4" descr="Badge 6 outline">
            <a:extLst>
              <a:ext uri="{FF2B5EF4-FFF2-40B4-BE49-F238E27FC236}">
                <a16:creationId xmlns:a16="http://schemas.microsoft.com/office/drawing/2014/main" id="{326DD065-BD74-EF74-2022-23C4A6B2EF6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156732" y="131045"/>
            <a:ext cx="914400" cy="914400"/>
          </a:xfrm>
          <a:prstGeom prst="rect">
            <a:avLst/>
          </a:prstGeom>
        </p:spPr>
      </p:pic>
    </p:spTree>
    <p:extLst>
      <p:ext uri="{BB962C8B-B14F-4D97-AF65-F5344CB8AC3E}">
        <p14:creationId xmlns:p14="http://schemas.microsoft.com/office/powerpoint/2010/main" val="22214955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B2DE3-91AD-B3B8-A30E-A6504C2398A7}"/>
              </a:ext>
            </a:extLst>
          </p:cNvPr>
          <p:cNvSpPr>
            <a:spLocks noGrp="1"/>
          </p:cNvSpPr>
          <p:nvPr>
            <p:ph type="title"/>
          </p:nvPr>
        </p:nvSpPr>
        <p:spPr>
          <a:solidFill>
            <a:schemeClr val="tx1"/>
          </a:solidFill>
        </p:spPr>
        <p:txBody>
          <a:bodyPr/>
          <a:lstStyle/>
          <a:p>
            <a:pPr algn="ctr"/>
            <a:r>
              <a:rPr lang="en-US" sz="4000" dirty="0">
                <a:solidFill>
                  <a:schemeClr val="bg1"/>
                </a:solidFill>
              </a:rPr>
              <a:t>7. </a:t>
            </a:r>
            <a:r>
              <a:rPr lang="en-US" sz="4000" dirty="0">
                <a:solidFill>
                  <a:schemeClr val="accent4">
                    <a:lumMod val="75000"/>
                  </a:schemeClr>
                </a:solidFill>
              </a:rPr>
              <a:t>Real-time resilience</a:t>
            </a:r>
          </a:p>
        </p:txBody>
      </p:sp>
      <p:sp>
        <p:nvSpPr>
          <p:cNvPr id="3" name="Content Placeholder 2">
            <a:extLst>
              <a:ext uri="{FF2B5EF4-FFF2-40B4-BE49-F238E27FC236}">
                <a16:creationId xmlns:a16="http://schemas.microsoft.com/office/drawing/2014/main" id="{C5FFF58C-1C34-D180-8727-A58D45B910C8}"/>
              </a:ext>
            </a:extLst>
          </p:cNvPr>
          <p:cNvSpPr>
            <a:spLocks noGrp="1"/>
          </p:cNvSpPr>
          <p:nvPr>
            <p:ph idx="1"/>
          </p:nvPr>
        </p:nvSpPr>
        <p:spPr>
          <a:solidFill>
            <a:schemeClr val="tx1"/>
          </a:solidFill>
        </p:spPr>
        <p:txBody>
          <a:bodyPr>
            <a:normAutofit fontScale="92500" lnSpcReduction="10000"/>
          </a:bodyPr>
          <a:lstStyle/>
          <a:p>
            <a:r>
              <a:rPr lang="en-US" dirty="0">
                <a:solidFill>
                  <a:schemeClr val="bg1"/>
                </a:solidFill>
              </a:rPr>
              <a:t>Change the counter productive beliefs the moment they occur</a:t>
            </a:r>
          </a:p>
          <a:p>
            <a:r>
              <a:rPr lang="en-US" dirty="0">
                <a:solidFill>
                  <a:schemeClr val="bg1"/>
                </a:solidFill>
              </a:rPr>
              <a:t>Three tag lines:</a:t>
            </a:r>
          </a:p>
          <a:p>
            <a:pPr marL="617220" lvl="1" indent="-342900">
              <a:buFont typeface="+mj-lt"/>
              <a:buAutoNum type="arabicPeriod"/>
            </a:pPr>
            <a:r>
              <a:rPr lang="en-US" dirty="0">
                <a:solidFill>
                  <a:schemeClr val="bg1"/>
                </a:solidFill>
              </a:rPr>
              <a:t>A more accurate way of seeing this is…</a:t>
            </a:r>
          </a:p>
          <a:p>
            <a:pPr marL="617220" lvl="1" indent="-342900">
              <a:buFont typeface="+mj-lt"/>
              <a:buAutoNum type="arabicPeriod"/>
            </a:pPr>
            <a:r>
              <a:rPr lang="en-US" dirty="0">
                <a:solidFill>
                  <a:schemeClr val="bg1"/>
                </a:solidFill>
              </a:rPr>
              <a:t>That’s not true because…</a:t>
            </a:r>
          </a:p>
          <a:p>
            <a:pPr marL="617220" lvl="1" indent="-342900">
              <a:buFont typeface="+mj-lt"/>
              <a:buAutoNum type="arabicPeriod"/>
            </a:pPr>
            <a:r>
              <a:rPr lang="en-US" dirty="0">
                <a:solidFill>
                  <a:schemeClr val="bg1"/>
                </a:solidFill>
              </a:rPr>
              <a:t>A more likely outcome is… and I can ….. to deal with it</a:t>
            </a:r>
          </a:p>
          <a:p>
            <a:r>
              <a:rPr lang="en-US" b="0" dirty="0">
                <a:solidFill>
                  <a:schemeClr val="bg1"/>
                </a:solidFill>
              </a:rPr>
              <a:t>Mistakes:</a:t>
            </a:r>
          </a:p>
          <a:p>
            <a:pPr marL="560070" lvl="1" indent="-285750">
              <a:buFont typeface="Arial" panose="020B0604020202020204" pitchFamily="34" charset="0"/>
              <a:buChar char="•"/>
            </a:pPr>
            <a:r>
              <a:rPr lang="en-US" b="0" dirty="0">
                <a:solidFill>
                  <a:schemeClr val="bg1"/>
                </a:solidFill>
              </a:rPr>
              <a:t>Using Pollyanna optimism</a:t>
            </a:r>
          </a:p>
          <a:p>
            <a:pPr marL="560070" lvl="1" indent="-285750">
              <a:buFont typeface="Arial" panose="020B0604020202020204" pitchFamily="34" charset="0"/>
              <a:buChar char="•"/>
            </a:pPr>
            <a:r>
              <a:rPr lang="en-US" b="0" dirty="0">
                <a:solidFill>
                  <a:schemeClr val="bg1"/>
                </a:solidFill>
              </a:rPr>
              <a:t>Dismissing the grain of truth</a:t>
            </a:r>
          </a:p>
          <a:p>
            <a:pPr marL="560070" lvl="1" indent="-285750">
              <a:buFont typeface="Arial" panose="020B0604020202020204" pitchFamily="34" charset="0"/>
              <a:buChar char="•"/>
            </a:pPr>
            <a:r>
              <a:rPr lang="en-US" b="0" dirty="0">
                <a:solidFill>
                  <a:schemeClr val="bg1"/>
                </a:solidFill>
              </a:rPr>
              <a:t>The blame game</a:t>
            </a:r>
          </a:p>
          <a:p>
            <a:pPr marL="560070" lvl="1" indent="-285750">
              <a:buFont typeface="Arial" panose="020B0604020202020204" pitchFamily="34" charset="0"/>
              <a:buChar char="•"/>
            </a:pPr>
            <a:r>
              <a:rPr lang="en-US" b="0" dirty="0">
                <a:solidFill>
                  <a:schemeClr val="bg1"/>
                </a:solidFill>
              </a:rPr>
              <a:t>Minimizing</a:t>
            </a:r>
          </a:p>
          <a:p>
            <a:pPr lvl="1"/>
            <a:endParaRPr lang="en-US" b="0" dirty="0">
              <a:solidFill>
                <a:schemeClr val="bg1"/>
              </a:solidFill>
            </a:endParaRPr>
          </a:p>
          <a:p>
            <a:pPr lvl="1"/>
            <a:endParaRPr lang="en-US" b="0" dirty="0">
              <a:solidFill>
                <a:schemeClr val="bg1"/>
              </a:solidFill>
            </a:endParaRPr>
          </a:p>
        </p:txBody>
      </p:sp>
    </p:spTree>
    <p:extLst>
      <p:ext uri="{BB962C8B-B14F-4D97-AF65-F5344CB8AC3E}">
        <p14:creationId xmlns:p14="http://schemas.microsoft.com/office/powerpoint/2010/main" val="2351693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1550C-4D96-B4E6-B667-44FE8B42C161}"/>
              </a:ext>
            </a:extLst>
          </p:cNvPr>
          <p:cNvSpPr>
            <a:spLocks noGrp="1"/>
          </p:cNvSpPr>
          <p:nvPr>
            <p:ph type="title"/>
          </p:nvPr>
        </p:nvSpPr>
        <p:spPr>
          <a:xfrm>
            <a:off x="1429566" y="862565"/>
            <a:ext cx="9238434" cy="857559"/>
          </a:xfrm>
          <a:solidFill>
            <a:schemeClr val="tx1"/>
          </a:solidFill>
        </p:spPr>
        <p:txBody>
          <a:bodyPr/>
          <a:lstStyle/>
          <a:p>
            <a:pPr algn="ctr"/>
            <a:r>
              <a:rPr lang="en-US" sz="4000" dirty="0">
                <a:solidFill>
                  <a:schemeClr val="bg1"/>
                </a:solidFill>
                <a:latin typeface="Bahnschrift SemiLight" panose="020B0502040204020203" pitchFamily="34" charset="0"/>
              </a:rPr>
              <a:t>Boost Resilience</a:t>
            </a:r>
          </a:p>
        </p:txBody>
      </p:sp>
      <p:sp>
        <p:nvSpPr>
          <p:cNvPr id="3" name="Content Placeholder 2">
            <a:extLst>
              <a:ext uri="{FF2B5EF4-FFF2-40B4-BE49-F238E27FC236}">
                <a16:creationId xmlns:a16="http://schemas.microsoft.com/office/drawing/2014/main" id="{43294B25-ADD1-F1EE-6DA5-7427DB2615DA}"/>
              </a:ext>
            </a:extLst>
          </p:cNvPr>
          <p:cNvSpPr>
            <a:spLocks noGrp="1"/>
          </p:cNvSpPr>
          <p:nvPr>
            <p:ph idx="1"/>
          </p:nvPr>
        </p:nvSpPr>
        <p:spPr>
          <a:solidFill>
            <a:schemeClr val="tx1"/>
          </a:solidFill>
        </p:spPr>
        <p:txBody>
          <a:bodyPr/>
          <a:lstStyle/>
          <a:p>
            <a:pPr marL="0" indent="0" algn="ctr">
              <a:buNone/>
            </a:pPr>
            <a:r>
              <a:rPr lang="en-US" b="1" u="sng" dirty="0">
                <a:solidFill>
                  <a:schemeClr val="bg1"/>
                </a:solidFill>
              </a:rPr>
              <a:t>Change the way you think about adversity through 7 skills</a:t>
            </a:r>
          </a:p>
          <a:p>
            <a:pPr marL="342900" indent="-342900">
              <a:buFont typeface="+mj-lt"/>
              <a:buAutoNum type="arabicPeriod"/>
            </a:pPr>
            <a:r>
              <a:rPr lang="en-US" dirty="0">
                <a:solidFill>
                  <a:schemeClr val="accent4">
                    <a:lumMod val="75000"/>
                  </a:schemeClr>
                </a:solidFill>
              </a:rPr>
              <a:t>Learning your ABCs</a:t>
            </a:r>
          </a:p>
          <a:p>
            <a:pPr marL="342900" indent="-342900">
              <a:buFont typeface="+mj-lt"/>
              <a:buAutoNum type="arabicPeriod"/>
            </a:pPr>
            <a:r>
              <a:rPr lang="en-US" dirty="0">
                <a:solidFill>
                  <a:schemeClr val="accent4">
                    <a:lumMod val="75000"/>
                  </a:schemeClr>
                </a:solidFill>
              </a:rPr>
              <a:t>Avoid Thinking Traps</a:t>
            </a:r>
          </a:p>
          <a:p>
            <a:pPr marL="342900" indent="-342900">
              <a:buFont typeface="+mj-lt"/>
              <a:buAutoNum type="arabicPeriod"/>
            </a:pPr>
            <a:r>
              <a:rPr lang="en-US" dirty="0">
                <a:solidFill>
                  <a:schemeClr val="accent4">
                    <a:lumMod val="75000"/>
                  </a:schemeClr>
                </a:solidFill>
              </a:rPr>
              <a:t>Detecting Icebergs</a:t>
            </a:r>
          </a:p>
          <a:p>
            <a:pPr marL="342900" indent="-342900">
              <a:buFont typeface="+mj-lt"/>
              <a:buAutoNum type="arabicPeriod"/>
            </a:pPr>
            <a:r>
              <a:rPr lang="en-US" dirty="0">
                <a:solidFill>
                  <a:schemeClr val="accent4">
                    <a:lumMod val="75000"/>
                  </a:schemeClr>
                </a:solidFill>
              </a:rPr>
              <a:t>Challenging Beliefs</a:t>
            </a:r>
          </a:p>
          <a:p>
            <a:pPr marL="342900" indent="-342900">
              <a:buFont typeface="+mj-lt"/>
              <a:buAutoNum type="arabicPeriod"/>
            </a:pPr>
            <a:r>
              <a:rPr lang="en-US" dirty="0">
                <a:solidFill>
                  <a:schemeClr val="accent4">
                    <a:lumMod val="75000"/>
                  </a:schemeClr>
                </a:solidFill>
              </a:rPr>
              <a:t>Putting it in Perspective</a:t>
            </a:r>
          </a:p>
          <a:p>
            <a:pPr marL="342900" indent="-342900">
              <a:buFont typeface="+mj-lt"/>
              <a:buAutoNum type="arabicPeriod"/>
            </a:pPr>
            <a:r>
              <a:rPr lang="en-US" dirty="0">
                <a:solidFill>
                  <a:schemeClr val="accent4">
                    <a:lumMod val="75000"/>
                  </a:schemeClr>
                </a:solidFill>
              </a:rPr>
              <a:t>Calming and Focusing</a:t>
            </a:r>
          </a:p>
          <a:p>
            <a:pPr marL="342900" indent="-342900">
              <a:buFont typeface="+mj-lt"/>
              <a:buAutoNum type="arabicPeriod"/>
            </a:pPr>
            <a:r>
              <a:rPr lang="en-US" dirty="0">
                <a:solidFill>
                  <a:schemeClr val="accent4">
                    <a:lumMod val="75000"/>
                  </a:schemeClr>
                </a:solidFill>
              </a:rPr>
              <a:t>Real Time Resilience</a:t>
            </a:r>
          </a:p>
        </p:txBody>
      </p:sp>
      <p:pic>
        <p:nvPicPr>
          <p:cNvPr id="4" name="Picture 3">
            <a:extLst>
              <a:ext uri="{FF2B5EF4-FFF2-40B4-BE49-F238E27FC236}">
                <a16:creationId xmlns:a16="http://schemas.microsoft.com/office/drawing/2014/main" id="{2E9F150A-5BBD-6646-32E5-9DBC5DC33FD3}"/>
              </a:ext>
            </a:extLst>
          </p:cNvPr>
          <p:cNvPicPr>
            <a:picLocks noChangeAspect="1"/>
          </p:cNvPicPr>
          <p:nvPr/>
        </p:nvPicPr>
        <p:blipFill>
          <a:blip r:embed="rId2"/>
          <a:stretch>
            <a:fillRect/>
          </a:stretch>
        </p:blipFill>
        <p:spPr>
          <a:xfrm>
            <a:off x="8261429" y="3125965"/>
            <a:ext cx="2406571" cy="3623768"/>
          </a:xfrm>
          <a:prstGeom prst="rect">
            <a:avLst/>
          </a:prstGeom>
        </p:spPr>
      </p:pic>
    </p:spTree>
    <p:extLst>
      <p:ext uri="{BB962C8B-B14F-4D97-AF65-F5344CB8AC3E}">
        <p14:creationId xmlns:p14="http://schemas.microsoft.com/office/powerpoint/2010/main" val="3865461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F4F1A-BADC-931E-DEDC-81C8723D7967}"/>
              </a:ext>
            </a:extLst>
          </p:cNvPr>
          <p:cNvSpPr>
            <a:spLocks noGrp="1"/>
          </p:cNvSpPr>
          <p:nvPr>
            <p:ph type="title"/>
          </p:nvPr>
        </p:nvSpPr>
        <p:spPr>
          <a:xfrm>
            <a:off x="1429566" y="740137"/>
            <a:ext cx="9238434" cy="1506765"/>
          </a:xfrm>
          <a:solidFill>
            <a:schemeClr val="tx1"/>
          </a:solidFill>
        </p:spPr>
        <p:txBody>
          <a:bodyPr/>
          <a:lstStyle/>
          <a:p>
            <a:pPr algn="ctr"/>
            <a:r>
              <a:rPr lang="en-US" sz="4000" dirty="0">
                <a:solidFill>
                  <a:schemeClr val="bg1"/>
                </a:solidFill>
              </a:rPr>
              <a:t>Humans have 4 Fundamental uses for Resilience</a:t>
            </a:r>
          </a:p>
        </p:txBody>
      </p:sp>
      <p:sp>
        <p:nvSpPr>
          <p:cNvPr id="3" name="Content Placeholder 2">
            <a:extLst>
              <a:ext uri="{FF2B5EF4-FFF2-40B4-BE49-F238E27FC236}">
                <a16:creationId xmlns:a16="http://schemas.microsoft.com/office/drawing/2014/main" id="{5B3FA71B-9E85-6B9A-8AFF-71AAF74108AE}"/>
              </a:ext>
            </a:extLst>
          </p:cNvPr>
          <p:cNvSpPr>
            <a:spLocks noGrp="1"/>
          </p:cNvSpPr>
          <p:nvPr>
            <p:ph idx="1"/>
          </p:nvPr>
        </p:nvSpPr>
        <p:spPr>
          <a:xfrm>
            <a:off x="1429566" y="2824480"/>
            <a:ext cx="9075874" cy="2540000"/>
          </a:xfrm>
          <a:solidFill>
            <a:schemeClr val="tx1"/>
          </a:solidFill>
        </p:spPr>
        <p:txBody>
          <a:bodyPr/>
          <a:lstStyle/>
          <a:p>
            <a:pPr marL="342900" indent="-342900">
              <a:buFont typeface="+mj-lt"/>
              <a:buAutoNum type="arabicPeriod"/>
            </a:pPr>
            <a:r>
              <a:rPr lang="en-US" dirty="0">
                <a:solidFill>
                  <a:schemeClr val="bg1"/>
                </a:solidFill>
              </a:rPr>
              <a:t>Apply reserves of resilience to overcome the obstacles of childhood</a:t>
            </a:r>
          </a:p>
          <a:p>
            <a:pPr marL="342900" indent="-342900">
              <a:buFont typeface="+mj-lt"/>
              <a:buAutoNum type="arabicPeriod"/>
            </a:pPr>
            <a:r>
              <a:rPr lang="en-US" dirty="0">
                <a:solidFill>
                  <a:schemeClr val="bg1"/>
                </a:solidFill>
              </a:rPr>
              <a:t>Steer us through everyday adversities that befall us</a:t>
            </a:r>
          </a:p>
          <a:p>
            <a:pPr marL="342900" indent="-342900">
              <a:buFont typeface="+mj-lt"/>
              <a:buAutoNum type="arabicPeriod"/>
            </a:pPr>
            <a:r>
              <a:rPr lang="en-US" dirty="0">
                <a:solidFill>
                  <a:schemeClr val="bg1"/>
                </a:solidFill>
              </a:rPr>
              <a:t>Major setback – either helpless and resigned, or bounce back and find a way to move  forward</a:t>
            </a:r>
          </a:p>
          <a:p>
            <a:pPr marL="342900" indent="-342900">
              <a:buFont typeface="+mj-lt"/>
              <a:buAutoNum type="arabicPeriod"/>
            </a:pPr>
            <a:r>
              <a:rPr lang="en-US" dirty="0">
                <a:solidFill>
                  <a:schemeClr val="bg1"/>
                </a:solidFill>
              </a:rPr>
              <a:t>Apply resilience to reach out so you can achieve all you are capable of</a:t>
            </a:r>
          </a:p>
        </p:txBody>
      </p:sp>
    </p:spTree>
    <p:extLst>
      <p:ext uri="{BB962C8B-B14F-4D97-AF65-F5344CB8AC3E}">
        <p14:creationId xmlns:p14="http://schemas.microsoft.com/office/powerpoint/2010/main" val="4152653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2925C-2825-B162-3930-139B93533D9B}"/>
              </a:ext>
            </a:extLst>
          </p:cNvPr>
          <p:cNvSpPr>
            <a:spLocks noGrp="1"/>
          </p:cNvSpPr>
          <p:nvPr>
            <p:ph type="title"/>
          </p:nvPr>
        </p:nvSpPr>
        <p:spPr>
          <a:xfrm>
            <a:off x="1429566" y="578085"/>
            <a:ext cx="9238434" cy="857559"/>
          </a:xfrm>
          <a:solidFill>
            <a:schemeClr val="tx1"/>
          </a:solidFill>
        </p:spPr>
        <p:txBody>
          <a:bodyPr/>
          <a:lstStyle/>
          <a:p>
            <a:pPr algn="ctr"/>
            <a:r>
              <a:rPr lang="en-US" sz="4000" dirty="0">
                <a:solidFill>
                  <a:schemeClr val="bg1"/>
                </a:solidFill>
              </a:rPr>
              <a:t>People who reach out</a:t>
            </a:r>
          </a:p>
        </p:txBody>
      </p:sp>
      <p:sp>
        <p:nvSpPr>
          <p:cNvPr id="3" name="Content Placeholder 2">
            <a:extLst>
              <a:ext uri="{FF2B5EF4-FFF2-40B4-BE49-F238E27FC236}">
                <a16:creationId xmlns:a16="http://schemas.microsoft.com/office/drawing/2014/main" id="{00BCA3DA-F227-A79A-B9EA-D4BDF01FBAF8}"/>
              </a:ext>
            </a:extLst>
          </p:cNvPr>
          <p:cNvSpPr>
            <a:spLocks noGrp="1"/>
          </p:cNvSpPr>
          <p:nvPr>
            <p:ph idx="1"/>
          </p:nvPr>
        </p:nvSpPr>
        <p:spPr>
          <a:xfrm>
            <a:off x="1429566" y="1798320"/>
            <a:ext cx="9238434" cy="4917440"/>
          </a:xfrm>
          <a:solidFill>
            <a:schemeClr val="tx1"/>
          </a:solidFill>
        </p:spPr>
        <p:txBody>
          <a:bodyPr/>
          <a:lstStyle/>
          <a:p>
            <a:pPr lvl="1">
              <a:buFont typeface="Wingdings" panose="05000000000000000000" pitchFamily="2" charset="2"/>
              <a:buChar char="v"/>
            </a:pPr>
            <a:r>
              <a:rPr lang="en-US" sz="1800" dirty="0">
                <a:solidFill>
                  <a:schemeClr val="bg1"/>
                </a:solidFill>
              </a:rPr>
              <a:t>Good at assessing risk</a:t>
            </a:r>
          </a:p>
          <a:p>
            <a:pPr marL="742950" lvl="2" indent="-285750">
              <a:buFont typeface="Wingdings" panose="05000000000000000000" pitchFamily="2" charset="2"/>
              <a:buChar char="v"/>
            </a:pPr>
            <a:r>
              <a:rPr lang="en-US" dirty="0">
                <a:solidFill>
                  <a:schemeClr val="bg1"/>
                </a:solidFill>
              </a:rPr>
              <a:t>have sound judgment</a:t>
            </a:r>
          </a:p>
          <a:p>
            <a:pPr marL="742950" lvl="2" indent="-285750">
              <a:buFont typeface="Wingdings" panose="05000000000000000000" pitchFamily="2" charset="2"/>
              <a:buChar char="v"/>
            </a:pPr>
            <a:r>
              <a:rPr lang="en-US" dirty="0">
                <a:solidFill>
                  <a:schemeClr val="bg1"/>
                </a:solidFill>
              </a:rPr>
              <a:t>Realistically optimistic</a:t>
            </a:r>
          </a:p>
          <a:p>
            <a:pPr marL="742950" lvl="2" indent="-285750">
              <a:buFont typeface="Wingdings" panose="05000000000000000000" pitchFamily="2" charset="2"/>
              <a:buChar char="v"/>
            </a:pPr>
            <a:r>
              <a:rPr lang="en-US" dirty="0">
                <a:solidFill>
                  <a:schemeClr val="bg1"/>
                </a:solidFill>
              </a:rPr>
              <a:t>Internal safety net</a:t>
            </a:r>
          </a:p>
          <a:p>
            <a:pPr marL="742950" lvl="2" indent="-285750">
              <a:buFont typeface="Wingdings" panose="05000000000000000000" pitchFamily="2" charset="2"/>
              <a:buChar char="v"/>
            </a:pPr>
            <a:r>
              <a:rPr lang="en-US" dirty="0">
                <a:solidFill>
                  <a:schemeClr val="bg1"/>
                </a:solidFill>
              </a:rPr>
              <a:t>When you have faith in your ability to respond to uncertainty, reaching out becomes less daunting</a:t>
            </a:r>
          </a:p>
          <a:p>
            <a:pPr marL="560070" indent="-285750">
              <a:buFont typeface="Wingdings" panose="05000000000000000000" pitchFamily="2" charset="2"/>
              <a:buChar char="v"/>
            </a:pPr>
            <a:r>
              <a:rPr lang="en-US" b="1" dirty="0">
                <a:solidFill>
                  <a:schemeClr val="bg1"/>
                </a:solidFill>
              </a:rPr>
              <a:t>Keen sense of themselves and are comfortable expressing thought and feelings</a:t>
            </a:r>
          </a:p>
          <a:p>
            <a:pPr marL="742950" lvl="2" indent="-285750">
              <a:buFont typeface="Wingdings" panose="05000000000000000000" pitchFamily="2" charset="2"/>
              <a:buChar char="v"/>
            </a:pPr>
            <a:r>
              <a:rPr lang="en-US" dirty="0">
                <a:solidFill>
                  <a:schemeClr val="bg1"/>
                </a:solidFill>
              </a:rPr>
              <a:t>Socially comfortable</a:t>
            </a:r>
          </a:p>
          <a:p>
            <a:pPr marL="742950" lvl="2" indent="-285750">
              <a:buFont typeface="Wingdings" panose="05000000000000000000" pitchFamily="2" charset="2"/>
              <a:buChar char="v"/>
            </a:pPr>
            <a:r>
              <a:rPr lang="en-US" dirty="0">
                <a:solidFill>
                  <a:schemeClr val="bg1"/>
                </a:solidFill>
              </a:rPr>
              <a:t>At ease when meeting new people</a:t>
            </a:r>
          </a:p>
          <a:p>
            <a:pPr marL="560070" indent="-285750">
              <a:buFont typeface="Wingdings" panose="05000000000000000000" pitchFamily="2" charset="2"/>
              <a:buChar char="v"/>
            </a:pPr>
            <a:r>
              <a:rPr lang="en-US" b="1" dirty="0">
                <a:solidFill>
                  <a:schemeClr val="bg1"/>
                </a:solidFill>
              </a:rPr>
              <a:t>Found meaning and purpose in endeavors</a:t>
            </a:r>
          </a:p>
          <a:p>
            <a:pPr marL="742950" lvl="2" indent="-285750">
              <a:buFont typeface="Wingdings" panose="05000000000000000000" pitchFamily="2" charset="2"/>
              <a:buChar char="v"/>
            </a:pPr>
            <a:r>
              <a:rPr lang="en-US" dirty="0">
                <a:solidFill>
                  <a:schemeClr val="bg1"/>
                </a:solidFill>
              </a:rPr>
              <a:t>Appreciate what they have</a:t>
            </a:r>
          </a:p>
          <a:p>
            <a:pPr marL="742950" lvl="2" indent="-285750">
              <a:buFont typeface="Wingdings" panose="05000000000000000000" pitchFamily="2" charset="2"/>
              <a:buChar char="v"/>
            </a:pPr>
            <a:r>
              <a:rPr lang="en-US" dirty="0">
                <a:solidFill>
                  <a:schemeClr val="bg1"/>
                </a:solidFill>
              </a:rPr>
              <a:t>Focus on the here and now, mindfulness</a:t>
            </a:r>
          </a:p>
          <a:p>
            <a:pPr marL="742950" lvl="2" indent="-285750">
              <a:buFont typeface="Wingdings" panose="05000000000000000000" pitchFamily="2" charset="2"/>
              <a:buChar char="v"/>
            </a:pPr>
            <a:r>
              <a:rPr lang="en-US" dirty="0">
                <a:solidFill>
                  <a:schemeClr val="bg1"/>
                </a:solidFill>
              </a:rPr>
              <a:t>Ability to see the bigger picture</a:t>
            </a:r>
          </a:p>
          <a:p>
            <a:pPr marL="742950" lvl="2" indent="-285750">
              <a:buFont typeface="Wingdings" panose="05000000000000000000" pitchFamily="2" charset="2"/>
              <a:buChar char="v"/>
            </a:pPr>
            <a:r>
              <a:rPr lang="en-US" dirty="0">
                <a:solidFill>
                  <a:schemeClr val="bg1"/>
                </a:solidFill>
              </a:rPr>
              <a:t>Stay present focused, in the moment as much as possible</a:t>
            </a:r>
          </a:p>
          <a:p>
            <a:pPr marL="742950" lvl="2" indent="-285750">
              <a:buFont typeface="Wingdings" panose="05000000000000000000" pitchFamily="2" charset="2"/>
              <a:buChar char="v"/>
            </a:pPr>
            <a:endParaRPr lang="en-US" dirty="0">
              <a:solidFill>
                <a:schemeClr val="bg1"/>
              </a:solidFill>
            </a:endParaRPr>
          </a:p>
          <a:p>
            <a:pPr marL="560070" indent="-285750"/>
            <a:endParaRPr lang="en-US" dirty="0">
              <a:solidFill>
                <a:schemeClr val="bg1"/>
              </a:solidFill>
            </a:endParaRPr>
          </a:p>
        </p:txBody>
      </p:sp>
    </p:spTree>
    <p:extLst>
      <p:ext uri="{BB962C8B-B14F-4D97-AF65-F5344CB8AC3E}">
        <p14:creationId xmlns:p14="http://schemas.microsoft.com/office/powerpoint/2010/main" val="3633297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009DD2-8E1A-3376-FACB-C99D9AB4E3D7}"/>
              </a:ext>
            </a:extLst>
          </p:cNvPr>
          <p:cNvSpPr>
            <a:spLocks noGrp="1"/>
          </p:cNvSpPr>
          <p:nvPr>
            <p:ph type="title"/>
          </p:nvPr>
        </p:nvSpPr>
        <p:spPr>
          <a:xfrm>
            <a:off x="1429566" y="457200"/>
            <a:ext cx="9238434" cy="1445803"/>
          </a:xfrm>
          <a:solidFill>
            <a:schemeClr val="tx1"/>
          </a:solidFill>
        </p:spPr>
        <p:txBody>
          <a:bodyPr/>
          <a:lstStyle/>
          <a:p>
            <a:pPr algn="ctr"/>
            <a:r>
              <a:rPr lang="en-US" sz="4000" dirty="0">
                <a:solidFill>
                  <a:schemeClr val="bg1"/>
                </a:solidFill>
              </a:rPr>
              <a:t>Resilience </a:t>
            </a:r>
            <a:br>
              <a:rPr lang="en-US" sz="4000" dirty="0">
                <a:solidFill>
                  <a:schemeClr val="bg1"/>
                </a:solidFill>
              </a:rPr>
            </a:br>
            <a:r>
              <a:rPr lang="en-US" sz="4000" dirty="0">
                <a:solidFill>
                  <a:schemeClr val="bg1"/>
                </a:solidFill>
              </a:rPr>
              <a:t>7 components, 4 pillars</a:t>
            </a:r>
          </a:p>
        </p:txBody>
      </p:sp>
      <p:sp>
        <p:nvSpPr>
          <p:cNvPr id="5" name="Content Placeholder 4">
            <a:extLst>
              <a:ext uri="{FF2B5EF4-FFF2-40B4-BE49-F238E27FC236}">
                <a16:creationId xmlns:a16="http://schemas.microsoft.com/office/drawing/2014/main" id="{CA477725-73AB-C9B2-9828-B4A956C0A180}"/>
              </a:ext>
            </a:extLst>
          </p:cNvPr>
          <p:cNvSpPr>
            <a:spLocks noGrp="1"/>
          </p:cNvSpPr>
          <p:nvPr>
            <p:ph sz="half" idx="1"/>
          </p:nvPr>
        </p:nvSpPr>
        <p:spPr>
          <a:solidFill>
            <a:schemeClr val="tx1"/>
          </a:solidFill>
        </p:spPr>
        <p:txBody>
          <a:bodyPr/>
          <a:lstStyle/>
          <a:p>
            <a:pPr marL="0" indent="0" algn="ctr">
              <a:buNone/>
            </a:pPr>
            <a:r>
              <a:rPr lang="en-US" u="sng" dirty="0">
                <a:solidFill>
                  <a:schemeClr val="bg1"/>
                </a:solidFill>
              </a:rPr>
              <a:t>7 Components /Abilities of Resilience</a:t>
            </a:r>
          </a:p>
          <a:p>
            <a:pPr algn="ctr">
              <a:buFont typeface="Wingdings" panose="05000000000000000000" pitchFamily="2" charset="2"/>
              <a:buChar char="v"/>
            </a:pPr>
            <a:r>
              <a:rPr lang="en-US" dirty="0">
                <a:solidFill>
                  <a:schemeClr val="bg1"/>
                </a:solidFill>
              </a:rPr>
              <a:t>Emotional Regulation</a:t>
            </a:r>
          </a:p>
          <a:p>
            <a:pPr algn="ctr">
              <a:buFont typeface="Wingdings" panose="05000000000000000000" pitchFamily="2" charset="2"/>
              <a:buChar char="v"/>
            </a:pPr>
            <a:r>
              <a:rPr lang="en-US" dirty="0">
                <a:solidFill>
                  <a:schemeClr val="bg1"/>
                </a:solidFill>
              </a:rPr>
              <a:t>Impulse Control</a:t>
            </a:r>
          </a:p>
          <a:p>
            <a:pPr algn="ctr">
              <a:buFont typeface="Wingdings" panose="05000000000000000000" pitchFamily="2" charset="2"/>
              <a:buChar char="v"/>
            </a:pPr>
            <a:r>
              <a:rPr lang="en-US" dirty="0">
                <a:solidFill>
                  <a:schemeClr val="bg1"/>
                </a:solidFill>
              </a:rPr>
              <a:t>Empathy</a:t>
            </a:r>
          </a:p>
          <a:p>
            <a:pPr algn="ctr">
              <a:buFont typeface="Wingdings" panose="05000000000000000000" pitchFamily="2" charset="2"/>
              <a:buChar char="v"/>
            </a:pPr>
            <a:r>
              <a:rPr lang="en-US" dirty="0">
                <a:solidFill>
                  <a:schemeClr val="bg1"/>
                </a:solidFill>
              </a:rPr>
              <a:t>Optimism</a:t>
            </a:r>
          </a:p>
          <a:p>
            <a:pPr algn="ctr">
              <a:buFont typeface="Wingdings" panose="05000000000000000000" pitchFamily="2" charset="2"/>
              <a:buChar char="v"/>
            </a:pPr>
            <a:r>
              <a:rPr lang="en-US" dirty="0">
                <a:solidFill>
                  <a:schemeClr val="bg1"/>
                </a:solidFill>
              </a:rPr>
              <a:t>Causal Analysis</a:t>
            </a:r>
          </a:p>
          <a:p>
            <a:pPr algn="ctr">
              <a:buFont typeface="Wingdings" panose="05000000000000000000" pitchFamily="2" charset="2"/>
              <a:buChar char="v"/>
            </a:pPr>
            <a:r>
              <a:rPr lang="en-US" dirty="0">
                <a:solidFill>
                  <a:schemeClr val="bg1"/>
                </a:solidFill>
              </a:rPr>
              <a:t>Self-Efficacy</a:t>
            </a:r>
          </a:p>
          <a:p>
            <a:pPr algn="ctr">
              <a:buFont typeface="Wingdings" panose="05000000000000000000" pitchFamily="2" charset="2"/>
              <a:buChar char="v"/>
            </a:pPr>
            <a:r>
              <a:rPr lang="en-US" dirty="0">
                <a:solidFill>
                  <a:schemeClr val="bg1"/>
                </a:solidFill>
              </a:rPr>
              <a:t>Reaching Out</a:t>
            </a:r>
          </a:p>
        </p:txBody>
      </p:sp>
      <p:sp>
        <p:nvSpPr>
          <p:cNvPr id="6" name="Content Placeholder 5">
            <a:extLst>
              <a:ext uri="{FF2B5EF4-FFF2-40B4-BE49-F238E27FC236}">
                <a16:creationId xmlns:a16="http://schemas.microsoft.com/office/drawing/2014/main" id="{2AA2982C-6360-6CC9-489D-32AB881E8CEC}"/>
              </a:ext>
            </a:extLst>
          </p:cNvPr>
          <p:cNvSpPr>
            <a:spLocks noGrp="1"/>
          </p:cNvSpPr>
          <p:nvPr>
            <p:ph sz="half" idx="2"/>
          </p:nvPr>
        </p:nvSpPr>
        <p:spPr>
          <a:solidFill>
            <a:schemeClr val="tx1"/>
          </a:solidFill>
        </p:spPr>
        <p:txBody>
          <a:bodyPr/>
          <a:lstStyle/>
          <a:p>
            <a:pPr marL="0" indent="0" algn="ctr">
              <a:buNone/>
            </a:pPr>
            <a:r>
              <a:rPr lang="en-US" u="sng" dirty="0">
                <a:solidFill>
                  <a:schemeClr val="bg1"/>
                </a:solidFill>
              </a:rPr>
              <a:t>4 Pillars</a:t>
            </a:r>
          </a:p>
          <a:p>
            <a:pPr algn="ctr">
              <a:buFont typeface="Wingdings" panose="05000000000000000000" pitchFamily="2" charset="2"/>
              <a:buChar char="v"/>
            </a:pPr>
            <a:r>
              <a:rPr lang="en-US" dirty="0">
                <a:solidFill>
                  <a:schemeClr val="bg1"/>
                </a:solidFill>
              </a:rPr>
              <a:t>Life Change is Possible</a:t>
            </a:r>
          </a:p>
          <a:p>
            <a:pPr algn="ctr">
              <a:buFont typeface="Wingdings" panose="05000000000000000000" pitchFamily="2" charset="2"/>
              <a:buChar char="v"/>
            </a:pPr>
            <a:r>
              <a:rPr lang="en-US" dirty="0">
                <a:solidFill>
                  <a:schemeClr val="bg1"/>
                </a:solidFill>
              </a:rPr>
              <a:t>Thinking is the Key to Boosting Resilience</a:t>
            </a:r>
          </a:p>
          <a:p>
            <a:pPr algn="ctr">
              <a:buFont typeface="Wingdings" panose="05000000000000000000" pitchFamily="2" charset="2"/>
              <a:buChar char="v"/>
            </a:pPr>
            <a:r>
              <a:rPr lang="en-US" dirty="0">
                <a:solidFill>
                  <a:schemeClr val="bg1"/>
                </a:solidFill>
              </a:rPr>
              <a:t>Accurate Thinking is Key</a:t>
            </a:r>
          </a:p>
          <a:p>
            <a:pPr marL="0" indent="0" algn="ctr">
              <a:buNone/>
            </a:pPr>
            <a:r>
              <a:rPr lang="en-US" dirty="0">
                <a:solidFill>
                  <a:schemeClr val="bg1"/>
                </a:solidFill>
              </a:rPr>
              <a:t>(Realistic Optimism)</a:t>
            </a:r>
          </a:p>
          <a:p>
            <a:pPr algn="ctr">
              <a:buFont typeface="Wingdings" panose="05000000000000000000" pitchFamily="2" charset="2"/>
              <a:buChar char="v"/>
            </a:pPr>
            <a:r>
              <a:rPr lang="en-US" dirty="0">
                <a:solidFill>
                  <a:schemeClr val="bg1"/>
                </a:solidFill>
              </a:rPr>
              <a:t>Refocus on the Human Strengths</a:t>
            </a:r>
          </a:p>
        </p:txBody>
      </p:sp>
    </p:spTree>
    <p:extLst>
      <p:ext uri="{BB962C8B-B14F-4D97-AF65-F5344CB8AC3E}">
        <p14:creationId xmlns:p14="http://schemas.microsoft.com/office/powerpoint/2010/main" val="1405510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531DE-BC88-EA8D-60E9-88457731BDCC}"/>
              </a:ext>
            </a:extLst>
          </p:cNvPr>
          <p:cNvSpPr>
            <a:spLocks noGrp="1"/>
          </p:cNvSpPr>
          <p:nvPr>
            <p:ph type="title"/>
          </p:nvPr>
        </p:nvSpPr>
        <p:spPr>
          <a:solidFill>
            <a:schemeClr val="tx1"/>
          </a:solidFill>
        </p:spPr>
        <p:txBody>
          <a:bodyPr/>
          <a:lstStyle/>
          <a:p>
            <a:pPr algn="ctr"/>
            <a:r>
              <a:rPr lang="en-US" sz="4000" dirty="0">
                <a:solidFill>
                  <a:schemeClr val="bg1"/>
                </a:solidFill>
              </a:rPr>
              <a:t>Seven Skills of resilience</a:t>
            </a:r>
          </a:p>
        </p:txBody>
      </p:sp>
      <p:sp>
        <p:nvSpPr>
          <p:cNvPr id="3" name="Content Placeholder 2">
            <a:extLst>
              <a:ext uri="{FF2B5EF4-FFF2-40B4-BE49-F238E27FC236}">
                <a16:creationId xmlns:a16="http://schemas.microsoft.com/office/drawing/2014/main" id="{1AFE1D07-62CD-0408-445C-A3EA90E9C9F6}"/>
              </a:ext>
            </a:extLst>
          </p:cNvPr>
          <p:cNvSpPr>
            <a:spLocks noGrp="1"/>
          </p:cNvSpPr>
          <p:nvPr>
            <p:ph sz="half" idx="1"/>
          </p:nvPr>
        </p:nvSpPr>
        <p:spPr>
          <a:solidFill>
            <a:schemeClr val="tx1"/>
          </a:solidFill>
        </p:spPr>
        <p:txBody>
          <a:bodyPr>
            <a:normAutofit/>
          </a:bodyPr>
          <a:lstStyle/>
          <a:p>
            <a:pPr marL="0" indent="0" algn="ctr">
              <a:buNone/>
            </a:pPr>
            <a:r>
              <a:rPr lang="en-US" sz="2800" u="sng" dirty="0">
                <a:solidFill>
                  <a:schemeClr val="bg1"/>
                </a:solidFill>
              </a:rPr>
              <a:t>Know Thyself Skills</a:t>
            </a:r>
          </a:p>
          <a:p>
            <a:pPr algn="ctr">
              <a:buFont typeface="Wingdings" panose="05000000000000000000" pitchFamily="2" charset="2"/>
              <a:buChar char="v"/>
            </a:pPr>
            <a:r>
              <a:rPr lang="en-US" sz="2800" b="1" dirty="0">
                <a:solidFill>
                  <a:schemeClr val="accent4">
                    <a:lumMod val="75000"/>
                  </a:schemeClr>
                </a:solidFill>
              </a:rPr>
              <a:t>Learning your ABCs</a:t>
            </a:r>
          </a:p>
          <a:p>
            <a:pPr algn="ctr">
              <a:buFont typeface="Wingdings" panose="05000000000000000000" pitchFamily="2" charset="2"/>
              <a:buChar char="v"/>
            </a:pPr>
            <a:r>
              <a:rPr lang="en-US" sz="2800" b="1" dirty="0">
                <a:solidFill>
                  <a:schemeClr val="accent4">
                    <a:lumMod val="75000"/>
                  </a:schemeClr>
                </a:solidFill>
              </a:rPr>
              <a:t>Avoiding Thinking Traps</a:t>
            </a:r>
          </a:p>
          <a:p>
            <a:pPr algn="ctr">
              <a:buFont typeface="Wingdings" panose="05000000000000000000" pitchFamily="2" charset="2"/>
              <a:buChar char="v"/>
            </a:pPr>
            <a:r>
              <a:rPr lang="en-US" sz="2800" b="1" dirty="0">
                <a:solidFill>
                  <a:schemeClr val="accent4">
                    <a:lumMod val="75000"/>
                  </a:schemeClr>
                </a:solidFill>
              </a:rPr>
              <a:t>Detecting Icebergs</a:t>
            </a:r>
          </a:p>
        </p:txBody>
      </p:sp>
      <p:sp>
        <p:nvSpPr>
          <p:cNvPr id="4" name="Content Placeholder 3">
            <a:extLst>
              <a:ext uri="{FF2B5EF4-FFF2-40B4-BE49-F238E27FC236}">
                <a16:creationId xmlns:a16="http://schemas.microsoft.com/office/drawing/2014/main" id="{40BC81A9-5AAC-16EA-0E9E-BE2D727BF783}"/>
              </a:ext>
            </a:extLst>
          </p:cNvPr>
          <p:cNvSpPr>
            <a:spLocks noGrp="1"/>
          </p:cNvSpPr>
          <p:nvPr>
            <p:ph sz="half" idx="2"/>
          </p:nvPr>
        </p:nvSpPr>
        <p:spPr>
          <a:solidFill>
            <a:schemeClr val="tx1"/>
          </a:solidFill>
        </p:spPr>
        <p:txBody>
          <a:bodyPr>
            <a:normAutofit/>
          </a:bodyPr>
          <a:lstStyle/>
          <a:p>
            <a:pPr marL="0" indent="0" algn="ctr">
              <a:buNone/>
            </a:pPr>
            <a:r>
              <a:rPr lang="en-US" sz="2800" u="sng" dirty="0">
                <a:solidFill>
                  <a:schemeClr val="bg1"/>
                </a:solidFill>
              </a:rPr>
              <a:t>Change Skills</a:t>
            </a:r>
          </a:p>
          <a:p>
            <a:pPr algn="ctr">
              <a:buFont typeface="Wingdings" panose="05000000000000000000" pitchFamily="2" charset="2"/>
              <a:buChar char="v"/>
            </a:pPr>
            <a:r>
              <a:rPr lang="en-US" sz="2800" b="1" dirty="0">
                <a:solidFill>
                  <a:schemeClr val="accent4">
                    <a:lumMod val="75000"/>
                  </a:schemeClr>
                </a:solidFill>
              </a:rPr>
              <a:t>Challenging Beliefs</a:t>
            </a:r>
          </a:p>
          <a:p>
            <a:pPr algn="ctr">
              <a:buFont typeface="Wingdings" panose="05000000000000000000" pitchFamily="2" charset="2"/>
              <a:buChar char="v"/>
            </a:pPr>
            <a:r>
              <a:rPr lang="en-US" sz="2800" b="1" dirty="0">
                <a:solidFill>
                  <a:schemeClr val="accent4">
                    <a:lumMod val="75000"/>
                  </a:schemeClr>
                </a:solidFill>
              </a:rPr>
              <a:t>Putting it all in Perspective</a:t>
            </a:r>
          </a:p>
          <a:p>
            <a:pPr algn="ctr">
              <a:buFont typeface="Wingdings" panose="05000000000000000000" pitchFamily="2" charset="2"/>
              <a:buChar char="v"/>
            </a:pPr>
            <a:r>
              <a:rPr lang="en-US" sz="2800" b="1" dirty="0">
                <a:solidFill>
                  <a:schemeClr val="accent4">
                    <a:lumMod val="75000"/>
                  </a:schemeClr>
                </a:solidFill>
              </a:rPr>
              <a:t>Calming and Refocusing</a:t>
            </a:r>
          </a:p>
          <a:p>
            <a:pPr algn="ctr">
              <a:buFont typeface="Wingdings" panose="05000000000000000000" pitchFamily="2" charset="2"/>
              <a:buChar char="v"/>
            </a:pPr>
            <a:r>
              <a:rPr lang="en-US" sz="2800" b="1" dirty="0">
                <a:solidFill>
                  <a:schemeClr val="accent4">
                    <a:lumMod val="75000"/>
                  </a:schemeClr>
                </a:solidFill>
              </a:rPr>
              <a:t>Real-Time Resilience</a:t>
            </a:r>
          </a:p>
        </p:txBody>
      </p:sp>
    </p:spTree>
    <p:extLst>
      <p:ext uri="{BB962C8B-B14F-4D97-AF65-F5344CB8AC3E}">
        <p14:creationId xmlns:p14="http://schemas.microsoft.com/office/powerpoint/2010/main" val="2930213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F4DBED8-2DA5-FD5E-5E69-1E413DD40118}"/>
              </a:ext>
            </a:extLst>
          </p:cNvPr>
          <p:cNvSpPr>
            <a:spLocks noGrp="1"/>
          </p:cNvSpPr>
          <p:nvPr>
            <p:ph type="title"/>
          </p:nvPr>
        </p:nvSpPr>
        <p:spPr>
          <a:solidFill>
            <a:schemeClr val="tx1"/>
          </a:solidFill>
        </p:spPr>
        <p:txBody>
          <a:bodyPr/>
          <a:lstStyle/>
          <a:p>
            <a:pPr algn="ctr"/>
            <a:r>
              <a:rPr lang="en-US" sz="4000" dirty="0">
                <a:solidFill>
                  <a:schemeClr val="bg1"/>
                </a:solidFill>
              </a:rPr>
              <a:t>1. </a:t>
            </a:r>
            <a:r>
              <a:rPr lang="en-US" sz="4000" dirty="0">
                <a:solidFill>
                  <a:schemeClr val="accent4">
                    <a:lumMod val="75000"/>
                  </a:schemeClr>
                </a:solidFill>
              </a:rPr>
              <a:t>Learning your </a:t>
            </a:r>
            <a:r>
              <a:rPr lang="en-US" sz="4000" dirty="0" err="1">
                <a:solidFill>
                  <a:schemeClr val="accent4">
                    <a:lumMod val="75000"/>
                  </a:schemeClr>
                </a:solidFill>
              </a:rPr>
              <a:t>abcs</a:t>
            </a:r>
            <a:endParaRPr lang="en-US" sz="4000" dirty="0">
              <a:solidFill>
                <a:schemeClr val="accent4">
                  <a:lumMod val="75000"/>
                </a:schemeClr>
              </a:solidFill>
            </a:endParaRPr>
          </a:p>
        </p:txBody>
      </p:sp>
      <p:sp>
        <p:nvSpPr>
          <p:cNvPr id="6" name="Content Placeholder 5">
            <a:extLst>
              <a:ext uri="{FF2B5EF4-FFF2-40B4-BE49-F238E27FC236}">
                <a16:creationId xmlns:a16="http://schemas.microsoft.com/office/drawing/2014/main" id="{D9CF4756-9213-F9ED-18F1-372FFEB9187B}"/>
              </a:ext>
            </a:extLst>
          </p:cNvPr>
          <p:cNvSpPr>
            <a:spLocks noGrp="1"/>
          </p:cNvSpPr>
          <p:nvPr>
            <p:ph idx="1"/>
          </p:nvPr>
        </p:nvSpPr>
        <p:spPr>
          <a:solidFill>
            <a:schemeClr val="tx1"/>
          </a:solidFill>
        </p:spPr>
        <p:txBody>
          <a:bodyPr>
            <a:normAutofit lnSpcReduction="10000"/>
          </a:bodyPr>
          <a:lstStyle/>
          <a:p>
            <a:r>
              <a:rPr lang="en-US" dirty="0">
                <a:solidFill>
                  <a:schemeClr val="bg1"/>
                </a:solidFill>
              </a:rPr>
              <a:t>You are what you think</a:t>
            </a:r>
          </a:p>
          <a:p>
            <a:r>
              <a:rPr lang="en-US" dirty="0">
                <a:solidFill>
                  <a:schemeClr val="bg1"/>
                </a:solidFill>
              </a:rPr>
              <a:t>Emotions and behaviors are triggered not by events, but by how we interpret those events</a:t>
            </a:r>
          </a:p>
          <a:p>
            <a:r>
              <a:rPr lang="en-US" dirty="0">
                <a:solidFill>
                  <a:schemeClr val="bg1"/>
                </a:solidFill>
              </a:rPr>
              <a:t>A = Adversity -</a:t>
            </a:r>
            <a:r>
              <a:rPr lang="en-US" b="0" dirty="0">
                <a:solidFill>
                  <a:schemeClr val="bg1"/>
                </a:solidFill>
              </a:rPr>
              <a:t>what pushes your buttons</a:t>
            </a:r>
          </a:p>
          <a:p>
            <a:r>
              <a:rPr lang="en-US" dirty="0">
                <a:solidFill>
                  <a:schemeClr val="bg1"/>
                </a:solidFill>
              </a:rPr>
              <a:t>B = Beliefs - </a:t>
            </a:r>
            <a:r>
              <a:rPr lang="en-US" b="0" dirty="0">
                <a:solidFill>
                  <a:schemeClr val="bg1"/>
                </a:solidFill>
              </a:rPr>
              <a:t>your ‘ticker-tape’ beliefs that happen in the moment</a:t>
            </a:r>
          </a:p>
          <a:p>
            <a:pPr lvl="1"/>
            <a:r>
              <a:rPr lang="en-US" b="0" dirty="0">
                <a:solidFill>
                  <a:schemeClr val="bg1"/>
                </a:solidFill>
              </a:rPr>
              <a:t>	Two types: Causal beliefs (Why beliefs) and Implication beliefs (What next beliefs)</a:t>
            </a:r>
          </a:p>
          <a:p>
            <a:pPr lvl="1"/>
            <a:r>
              <a:rPr lang="en-US" b="0" dirty="0">
                <a:solidFill>
                  <a:schemeClr val="bg1"/>
                </a:solidFill>
              </a:rPr>
              <a:t>	Three dimensions: personal (me vs not me), permanent (always vs. not always), </a:t>
            </a:r>
          </a:p>
          <a:p>
            <a:pPr lvl="1"/>
            <a:r>
              <a:rPr lang="en-US" b="0" dirty="0">
                <a:solidFill>
                  <a:schemeClr val="bg1"/>
                </a:solidFill>
              </a:rPr>
              <a:t>	              	                 pervasive (everything vs not everything)</a:t>
            </a:r>
            <a:endParaRPr lang="en-US" dirty="0">
              <a:solidFill>
                <a:schemeClr val="bg1"/>
              </a:solidFill>
            </a:endParaRPr>
          </a:p>
          <a:p>
            <a:r>
              <a:rPr lang="en-US" dirty="0">
                <a:solidFill>
                  <a:schemeClr val="bg1"/>
                </a:solidFill>
              </a:rPr>
              <a:t>C = Consequences (emotional) – feelings and behaviors, the way you feel and what you do in the moment</a:t>
            </a:r>
          </a:p>
        </p:txBody>
      </p:sp>
      <p:pic>
        <p:nvPicPr>
          <p:cNvPr id="8" name="Graphic 7" descr="Badge 1 outline">
            <a:extLst>
              <a:ext uri="{FF2B5EF4-FFF2-40B4-BE49-F238E27FC236}">
                <a16:creationId xmlns:a16="http://schemas.microsoft.com/office/drawing/2014/main" id="{228D342E-F304-33B4-EFA5-E6B12DAD6CA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153775" y="28575"/>
            <a:ext cx="914400" cy="914400"/>
          </a:xfrm>
          <a:prstGeom prst="rect">
            <a:avLst/>
          </a:prstGeom>
        </p:spPr>
      </p:pic>
    </p:spTree>
    <p:extLst>
      <p:ext uri="{BB962C8B-B14F-4D97-AF65-F5344CB8AC3E}">
        <p14:creationId xmlns:p14="http://schemas.microsoft.com/office/powerpoint/2010/main" val="41984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A7D0100-E68E-A780-3C00-2A3D01AA747D}"/>
              </a:ext>
            </a:extLst>
          </p:cNvPr>
          <p:cNvSpPr txBox="1"/>
          <p:nvPr/>
        </p:nvSpPr>
        <p:spPr>
          <a:xfrm>
            <a:off x="914400" y="264160"/>
            <a:ext cx="10637520" cy="6586418"/>
          </a:xfrm>
          <a:prstGeom prst="rect">
            <a:avLst/>
          </a:prstGeom>
          <a:solidFill>
            <a:schemeClr val="tx1"/>
          </a:solidFill>
        </p:spPr>
        <p:txBody>
          <a:bodyPr wrap="square" rtlCol="0">
            <a:spAutoFit/>
          </a:bodyPr>
          <a:lstStyle/>
          <a:p>
            <a:endParaRPr lang="en-US" dirty="0"/>
          </a:p>
          <a:p>
            <a:endParaRPr lang="en-US" dirty="0"/>
          </a:p>
          <a:p>
            <a:endParaRPr lang="en-US" dirty="0"/>
          </a:p>
          <a:p>
            <a:r>
              <a:rPr lang="en-US" sz="8800" dirty="0">
                <a:solidFill>
                  <a:schemeClr val="bg1"/>
                </a:solidFill>
              </a:rPr>
              <a:t>A                B                 C</a:t>
            </a:r>
          </a:p>
          <a:p>
            <a:pPr marL="285750" indent="-285750">
              <a:buFont typeface="Arial" panose="020B0604020202020204" pitchFamily="34" charset="0"/>
              <a:buChar char="•"/>
            </a:pPr>
            <a:r>
              <a:rPr lang="en-US" dirty="0">
                <a:solidFill>
                  <a:schemeClr val="bg1"/>
                </a:solidFill>
              </a:rPr>
              <a:t>The world assumes A-C</a:t>
            </a:r>
          </a:p>
          <a:p>
            <a:pPr marL="285750" indent="-285750">
              <a:buFont typeface="Arial" panose="020B0604020202020204" pitchFamily="34" charset="0"/>
              <a:buChar char="•"/>
            </a:pPr>
            <a:r>
              <a:rPr lang="en-US" dirty="0">
                <a:solidFill>
                  <a:schemeClr val="bg1"/>
                </a:solidFill>
              </a:rPr>
              <a:t>But in the moment, beliefs and thoughts run through your mind, sometimes outside of your awareness that determine how you feel and what you decide to do in the midst of adversity, challenge or new experience</a:t>
            </a:r>
          </a:p>
          <a:p>
            <a:pPr marL="285750" indent="-285750">
              <a:buFont typeface="Arial" panose="020B0604020202020204" pitchFamily="34" charset="0"/>
              <a:buChar char="•"/>
            </a:pPr>
            <a:endParaRPr lang="en-US" dirty="0">
              <a:solidFill>
                <a:schemeClr val="bg1"/>
              </a:solidFill>
            </a:endParaRPr>
          </a:p>
          <a:p>
            <a:pPr algn="ctr"/>
            <a:r>
              <a:rPr lang="en-US" sz="2800" u="sng" dirty="0">
                <a:solidFill>
                  <a:schemeClr val="bg1"/>
                </a:solidFill>
              </a:rPr>
              <a:t>B-C Connection</a:t>
            </a:r>
          </a:p>
          <a:p>
            <a:r>
              <a:rPr lang="en-US" dirty="0">
                <a:solidFill>
                  <a:schemeClr val="bg1"/>
                </a:solidFill>
              </a:rPr>
              <a:t>		</a:t>
            </a:r>
            <a:r>
              <a:rPr lang="en-US" b="1" dirty="0">
                <a:solidFill>
                  <a:schemeClr val="bg1"/>
                </a:solidFill>
              </a:rPr>
              <a:t>Belief</a:t>
            </a:r>
            <a:r>
              <a:rPr lang="en-US" dirty="0">
                <a:solidFill>
                  <a:schemeClr val="bg1"/>
                </a:solidFill>
              </a:rPr>
              <a:t>						</a:t>
            </a:r>
            <a:r>
              <a:rPr lang="en-US" b="1" dirty="0">
                <a:solidFill>
                  <a:schemeClr val="bg1"/>
                </a:solidFill>
              </a:rPr>
              <a:t>Consequence</a:t>
            </a:r>
          </a:p>
          <a:p>
            <a:pPr marL="1657350" lvl="3" indent="-285750">
              <a:buFont typeface="Arial" panose="020B0604020202020204" pitchFamily="34" charset="0"/>
              <a:buChar char="•"/>
            </a:pPr>
            <a:r>
              <a:rPr lang="en-US" dirty="0">
                <a:solidFill>
                  <a:schemeClr val="bg1"/>
                </a:solidFill>
              </a:rPr>
              <a:t>Violation of rights					* Anger</a:t>
            </a:r>
          </a:p>
          <a:p>
            <a:pPr marL="1657350" lvl="3" indent="-285750">
              <a:buFont typeface="Arial" panose="020B0604020202020204" pitchFamily="34" charset="0"/>
              <a:buChar char="•"/>
            </a:pPr>
            <a:r>
              <a:rPr lang="en-US" dirty="0">
                <a:solidFill>
                  <a:schemeClr val="bg1"/>
                </a:solidFill>
              </a:rPr>
              <a:t>Loss or loss of self-worth				* Sadness/Depression</a:t>
            </a:r>
          </a:p>
          <a:p>
            <a:pPr marL="1657350" lvl="3" indent="-285750">
              <a:buFont typeface="Arial" panose="020B0604020202020204" pitchFamily="34" charset="0"/>
              <a:buChar char="•"/>
            </a:pPr>
            <a:r>
              <a:rPr lang="en-US" dirty="0">
                <a:solidFill>
                  <a:schemeClr val="bg1"/>
                </a:solidFill>
              </a:rPr>
              <a:t>Violation of another’s rights				* Guilt		</a:t>
            </a:r>
          </a:p>
          <a:p>
            <a:pPr marL="1657350" lvl="3" indent="-285750">
              <a:buFont typeface="Arial" panose="020B0604020202020204" pitchFamily="34" charset="0"/>
              <a:buChar char="•"/>
            </a:pPr>
            <a:r>
              <a:rPr lang="en-US" dirty="0">
                <a:solidFill>
                  <a:schemeClr val="bg1"/>
                </a:solidFill>
              </a:rPr>
              <a:t>Future threat					* Anxiety/Fear</a:t>
            </a:r>
          </a:p>
          <a:p>
            <a:pPr marL="1657350" lvl="3" indent="-285750">
              <a:buFont typeface="Arial" panose="020B0604020202020204" pitchFamily="34" charset="0"/>
              <a:buChar char="•"/>
            </a:pPr>
            <a:r>
              <a:rPr lang="en-US" dirty="0">
                <a:solidFill>
                  <a:schemeClr val="bg1"/>
                </a:solidFill>
              </a:rPr>
              <a:t>Negative comparison to another			* Embarrassment </a:t>
            </a:r>
          </a:p>
          <a:p>
            <a:endParaRPr lang="en-US" dirty="0">
              <a:solidFill>
                <a:schemeClr val="bg1"/>
              </a:solidFill>
            </a:endParaRPr>
          </a:p>
          <a:p>
            <a:r>
              <a:rPr lang="en-US" dirty="0">
                <a:solidFill>
                  <a:schemeClr val="bg1"/>
                </a:solidFill>
              </a:rPr>
              <a:t>How to use the B-C connection:</a:t>
            </a:r>
          </a:p>
          <a:p>
            <a:r>
              <a:rPr lang="en-US" dirty="0">
                <a:solidFill>
                  <a:schemeClr val="bg1"/>
                </a:solidFill>
              </a:rPr>
              <a:t>Disentangle your emotions and Identify the beliefs that have trapped you</a:t>
            </a:r>
          </a:p>
        </p:txBody>
      </p:sp>
      <p:sp>
        <p:nvSpPr>
          <p:cNvPr id="5" name="Arrow: Right 4">
            <a:extLst>
              <a:ext uri="{FF2B5EF4-FFF2-40B4-BE49-F238E27FC236}">
                <a16:creationId xmlns:a16="http://schemas.microsoft.com/office/drawing/2014/main" id="{BD299ED6-9E9F-77E5-0EA3-46713F9FF21E}"/>
              </a:ext>
            </a:extLst>
          </p:cNvPr>
          <p:cNvSpPr/>
          <p:nvPr/>
        </p:nvSpPr>
        <p:spPr>
          <a:xfrm>
            <a:off x="1346200" y="386080"/>
            <a:ext cx="9499600" cy="8737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raphic 5" descr="Badge 1 outline">
            <a:extLst>
              <a:ext uri="{FF2B5EF4-FFF2-40B4-BE49-F238E27FC236}">
                <a16:creationId xmlns:a16="http://schemas.microsoft.com/office/drawing/2014/main" id="{8BCB7D4B-0DE7-175D-2E85-E44DC8B260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153775" y="28575"/>
            <a:ext cx="914400" cy="914400"/>
          </a:xfrm>
          <a:prstGeom prst="rect">
            <a:avLst/>
          </a:prstGeom>
        </p:spPr>
      </p:pic>
    </p:spTree>
    <p:extLst>
      <p:ext uri="{BB962C8B-B14F-4D97-AF65-F5344CB8AC3E}">
        <p14:creationId xmlns:p14="http://schemas.microsoft.com/office/powerpoint/2010/main" val="1959597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669D9-6F56-6BDC-DB3F-B9795BDEB234}"/>
              </a:ext>
            </a:extLst>
          </p:cNvPr>
          <p:cNvSpPr>
            <a:spLocks noGrp="1"/>
          </p:cNvSpPr>
          <p:nvPr>
            <p:ph type="title"/>
          </p:nvPr>
        </p:nvSpPr>
        <p:spPr>
          <a:solidFill>
            <a:schemeClr val="tx1"/>
          </a:solidFill>
        </p:spPr>
        <p:txBody>
          <a:bodyPr/>
          <a:lstStyle/>
          <a:p>
            <a:pPr algn="ctr"/>
            <a:r>
              <a:rPr lang="en-US" sz="4000" dirty="0">
                <a:solidFill>
                  <a:schemeClr val="bg1"/>
                </a:solidFill>
              </a:rPr>
              <a:t>2. </a:t>
            </a:r>
            <a:r>
              <a:rPr lang="en-US" sz="4000" dirty="0">
                <a:solidFill>
                  <a:schemeClr val="accent4">
                    <a:lumMod val="75000"/>
                  </a:schemeClr>
                </a:solidFill>
              </a:rPr>
              <a:t>Avoiding Thinking Traps</a:t>
            </a:r>
          </a:p>
        </p:txBody>
      </p:sp>
      <p:sp>
        <p:nvSpPr>
          <p:cNvPr id="3" name="Content Placeholder 2">
            <a:extLst>
              <a:ext uri="{FF2B5EF4-FFF2-40B4-BE49-F238E27FC236}">
                <a16:creationId xmlns:a16="http://schemas.microsoft.com/office/drawing/2014/main" id="{47D02809-540B-DF28-8B5F-0983D83404B6}"/>
              </a:ext>
            </a:extLst>
          </p:cNvPr>
          <p:cNvSpPr>
            <a:spLocks noGrp="1"/>
          </p:cNvSpPr>
          <p:nvPr>
            <p:ph idx="1"/>
          </p:nvPr>
        </p:nvSpPr>
        <p:spPr>
          <a:solidFill>
            <a:schemeClr val="tx1"/>
          </a:solidFill>
        </p:spPr>
        <p:txBody>
          <a:bodyPr/>
          <a:lstStyle/>
          <a:p>
            <a:pPr marL="342900" indent="-342900">
              <a:buFont typeface="+mj-lt"/>
              <a:buAutoNum type="arabicPeriod"/>
            </a:pPr>
            <a:r>
              <a:rPr lang="en-US" dirty="0">
                <a:solidFill>
                  <a:schemeClr val="bg1"/>
                </a:solidFill>
              </a:rPr>
              <a:t>Jumping to Conclusions – act before they have full information</a:t>
            </a:r>
          </a:p>
          <a:p>
            <a:pPr marL="342900" indent="-342900">
              <a:buFont typeface="+mj-lt"/>
              <a:buAutoNum type="arabicPeriod"/>
            </a:pPr>
            <a:r>
              <a:rPr lang="en-US" dirty="0">
                <a:solidFill>
                  <a:schemeClr val="bg1"/>
                </a:solidFill>
              </a:rPr>
              <a:t>Tunnel Vision – see only negative aspects of situation</a:t>
            </a:r>
          </a:p>
          <a:p>
            <a:pPr marL="342900" indent="-342900">
              <a:buFont typeface="+mj-lt"/>
              <a:buAutoNum type="arabicPeriod"/>
            </a:pPr>
            <a:r>
              <a:rPr lang="en-US" dirty="0">
                <a:solidFill>
                  <a:schemeClr val="bg1"/>
                </a:solidFill>
              </a:rPr>
              <a:t>Magnifying &amp; Minimizing- overvalue negatives, undervalue positives</a:t>
            </a:r>
          </a:p>
          <a:p>
            <a:pPr marL="342900" indent="-342900">
              <a:buFont typeface="+mj-lt"/>
              <a:buAutoNum type="arabicPeriod"/>
            </a:pPr>
            <a:r>
              <a:rPr lang="en-US" dirty="0">
                <a:solidFill>
                  <a:schemeClr val="bg1"/>
                </a:solidFill>
              </a:rPr>
              <a:t>Personalizing – attribute problems to one’s own doing</a:t>
            </a:r>
          </a:p>
          <a:p>
            <a:pPr marL="342900" indent="-342900">
              <a:buFont typeface="+mj-lt"/>
              <a:buAutoNum type="arabicPeriod"/>
            </a:pPr>
            <a:r>
              <a:rPr lang="en-US" dirty="0">
                <a:solidFill>
                  <a:schemeClr val="bg1"/>
                </a:solidFill>
              </a:rPr>
              <a:t>Externalizing – problems are rarely their own fault</a:t>
            </a:r>
          </a:p>
          <a:p>
            <a:pPr marL="342900" indent="-342900">
              <a:buFont typeface="+mj-lt"/>
              <a:buAutoNum type="arabicPeriod"/>
            </a:pPr>
            <a:r>
              <a:rPr lang="en-US" dirty="0">
                <a:solidFill>
                  <a:schemeClr val="bg1"/>
                </a:solidFill>
              </a:rPr>
              <a:t>Overgeneralizing – always and everything explanations </a:t>
            </a:r>
          </a:p>
          <a:p>
            <a:pPr marL="342900" indent="-342900">
              <a:buFont typeface="+mj-lt"/>
              <a:buAutoNum type="arabicPeriod"/>
            </a:pPr>
            <a:r>
              <a:rPr lang="en-US" dirty="0">
                <a:solidFill>
                  <a:schemeClr val="bg1"/>
                </a:solidFill>
              </a:rPr>
              <a:t>Mind-Reading – jump to conclusions</a:t>
            </a:r>
          </a:p>
          <a:p>
            <a:pPr marL="342900" indent="-342900">
              <a:buFont typeface="+mj-lt"/>
              <a:buAutoNum type="arabicPeriod"/>
            </a:pPr>
            <a:r>
              <a:rPr lang="en-US" dirty="0">
                <a:solidFill>
                  <a:schemeClr val="bg1"/>
                </a:solidFill>
              </a:rPr>
              <a:t>Emotional Reasoning – draw conclusions based on emotional state</a:t>
            </a:r>
          </a:p>
        </p:txBody>
      </p:sp>
      <p:pic>
        <p:nvPicPr>
          <p:cNvPr id="5" name="Graphic 4" descr="Badge outline">
            <a:extLst>
              <a:ext uri="{FF2B5EF4-FFF2-40B4-BE49-F238E27FC236}">
                <a16:creationId xmlns:a16="http://schemas.microsoft.com/office/drawing/2014/main" id="{9B06E781-372D-0F32-3CA0-D958E9E882C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29975" y="0"/>
            <a:ext cx="914400" cy="914400"/>
          </a:xfrm>
          <a:prstGeom prst="rect">
            <a:avLst/>
          </a:prstGeom>
        </p:spPr>
      </p:pic>
    </p:spTree>
    <p:extLst>
      <p:ext uri="{BB962C8B-B14F-4D97-AF65-F5344CB8AC3E}">
        <p14:creationId xmlns:p14="http://schemas.microsoft.com/office/powerpoint/2010/main" val="36142983"/>
      </p:ext>
    </p:extLst>
  </p:cSld>
  <p:clrMapOvr>
    <a:masterClrMapping/>
  </p:clrMapOvr>
</p:sld>
</file>

<file path=ppt/theme/theme1.xml><?xml version="1.0" encoding="utf-8"?>
<a:theme xmlns:a="http://schemas.openxmlformats.org/drawingml/2006/main" name="PortalVTI">
  <a:themeElements>
    <a:clrScheme name="AnalogousFromLightSeedLeftStep">
      <a:dk1>
        <a:srgbClr val="000000"/>
      </a:dk1>
      <a:lt1>
        <a:srgbClr val="FFFFFF"/>
      </a:lt1>
      <a:dk2>
        <a:srgbClr val="3B213A"/>
      </a:dk2>
      <a:lt2>
        <a:srgbClr val="E3E2E8"/>
      </a:lt2>
      <a:accent1>
        <a:srgbClr val="93A94E"/>
      </a:accent1>
      <a:accent2>
        <a:srgbClr val="B6A03C"/>
      </a:accent2>
      <a:accent3>
        <a:srgbClr val="EA8946"/>
      </a:accent3>
      <a:accent4>
        <a:srgbClr val="EB4E4F"/>
      </a:accent4>
      <a:accent5>
        <a:srgbClr val="EE6EA5"/>
      </a:accent5>
      <a:accent6>
        <a:srgbClr val="EB4ED2"/>
      </a:accent6>
      <a:hlink>
        <a:srgbClr val="7A69AE"/>
      </a:hlink>
      <a:folHlink>
        <a:srgbClr val="7F7F7F"/>
      </a:folHlink>
    </a:clrScheme>
    <a:fontScheme name="Earth">
      <a:majorFont>
        <a:latin typeface="Trade Gothic Next Cond"/>
        <a:ea typeface=""/>
        <a:cs typeface=""/>
      </a:majorFont>
      <a:minorFont>
        <a:latin typeface="Trade Gothic Nex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rtalVTI" id="{0E0D5035-C7F2-4607-91F4-D5D5F886A15A}" vid="{EAFF3D8B-AC13-4E90-80A9-182200FBC866}"/>
    </a:ext>
  </a:extLst>
</a:theme>
</file>

<file path=docProps/app.xml><?xml version="1.0" encoding="utf-8"?>
<Properties xmlns="http://schemas.openxmlformats.org/officeDocument/2006/extended-properties" xmlns:vt="http://schemas.openxmlformats.org/officeDocument/2006/docPropsVTypes">
  <TotalTime>2249</TotalTime>
  <Words>1114</Words>
  <Application>Microsoft Macintosh PowerPoint</Application>
  <PresentationFormat>Widescreen</PresentationFormat>
  <Paragraphs>165</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Bahnschrift SemiLight</vt:lpstr>
      <vt:lpstr>Trade Gothic Next Cond</vt:lpstr>
      <vt:lpstr>Trade Gothic Next Light</vt:lpstr>
      <vt:lpstr>Wingdings</vt:lpstr>
      <vt:lpstr>PortalVTI</vt:lpstr>
      <vt:lpstr>PowerPoint Presentation</vt:lpstr>
      <vt:lpstr>Boost Resilience</vt:lpstr>
      <vt:lpstr>Humans have 4 Fundamental uses for Resilience</vt:lpstr>
      <vt:lpstr>People who reach out</vt:lpstr>
      <vt:lpstr>Resilience  7 components, 4 pillars</vt:lpstr>
      <vt:lpstr>Seven Skills of resilience</vt:lpstr>
      <vt:lpstr>1. Learning your abcs</vt:lpstr>
      <vt:lpstr>PowerPoint Presentation</vt:lpstr>
      <vt:lpstr>2. Avoiding Thinking Traps</vt:lpstr>
      <vt:lpstr>3. Detecting icebergs</vt:lpstr>
      <vt:lpstr>How can iceberg beliefs hurt you?</vt:lpstr>
      <vt:lpstr>How to discover icebergs</vt:lpstr>
      <vt:lpstr>4. Challenging Beliefs</vt:lpstr>
      <vt:lpstr>5. Putting it in perspective</vt:lpstr>
      <vt:lpstr>6. Calming and refocusing</vt:lpstr>
      <vt:lpstr>7. Real-time resilience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Allissa Alvord</dc:creator>
  <cp:lastModifiedBy>Allissa Alvord</cp:lastModifiedBy>
  <cp:revision>3</cp:revision>
  <dcterms:created xsi:type="dcterms:W3CDTF">2023-03-31T18:37:25Z</dcterms:created>
  <dcterms:modified xsi:type="dcterms:W3CDTF">2023-05-02T15:47:49Z</dcterms:modified>
</cp:coreProperties>
</file>